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sldIdLst>
    <p:sldId id="257" r:id="rId6"/>
    <p:sldId id="260" r:id="rId7"/>
    <p:sldId id="295" r:id="rId8"/>
    <p:sldId id="314" r:id="rId9"/>
    <p:sldId id="315" r:id="rId10"/>
    <p:sldId id="316" r:id="rId11"/>
    <p:sldId id="317" r:id="rId12"/>
    <p:sldId id="318" r:id="rId13"/>
    <p:sldId id="296" r:id="rId14"/>
    <p:sldId id="298" r:id="rId15"/>
    <p:sldId id="319" r:id="rId16"/>
    <p:sldId id="321" r:id="rId17"/>
    <p:sldId id="320" r:id="rId18"/>
    <p:sldId id="322" r:id="rId19"/>
    <p:sldId id="323" r:id="rId20"/>
    <p:sldId id="324" r:id="rId21"/>
    <p:sldId id="325" r:id="rId22"/>
    <p:sldId id="274" r:id="rId23"/>
  </p:sldIdLst>
  <p:sldSz cx="12192000" cy="6858000"/>
  <p:notesSz cx="6858000" cy="9144000"/>
  <p:embeddedFontLst>
    <p:embeddedFont>
      <p:font typeface="Open Sans" panose="020B0604020202020204" charset="0"/>
      <p:regular r:id="rId24"/>
      <p:bold r:id="rId25"/>
      <p:italic r:id="rId26"/>
      <p:boldItalic r:id="rId27"/>
    </p:embeddedFont>
    <p:embeddedFont>
      <p:font typeface="Proxima Nova Black" panose="020B0604020202020204" charset="0"/>
      <p:bold r:id="rId28"/>
    </p:embeddedFont>
    <p:embeddedFont>
      <p:font typeface="Calibri" panose="020F0502020204030204"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6957" autoAdjust="0"/>
  </p:normalViewPr>
  <p:slideViewPr>
    <p:cSldViewPr snapToGrid="0">
      <p:cViewPr varScale="1">
        <p:scale>
          <a:sx n="88" d="100"/>
          <a:sy n="88" d="100"/>
        </p:scale>
        <p:origin x="494" y="62"/>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1.fntdata"/><Relationship Id="rId32" Type="http://schemas.openxmlformats.org/officeDocument/2006/relationships/font" Target="fonts/font9.fntdata"/><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8.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eg>
</file>

<file path=ppt/media/image22.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smtClean="0"/>
              <a:t>Click icon to add picture</a:t>
            </a:r>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smtClean="0"/>
              <a:t>Click icon to add picture</a:t>
            </a:r>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smtClean="0"/>
              <a:t>Click icon to add picture</a:t>
            </a:r>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4242457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2667753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189386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70168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4196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86897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7487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Tree>
    <p:extLst>
      <p:ext uri="{BB962C8B-B14F-4D97-AF65-F5344CB8AC3E}">
        <p14:creationId xmlns:p14="http://schemas.microsoft.com/office/powerpoint/2010/main" val="11286899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4278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55464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59046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5463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smtClean="0"/>
              <a:t>Click icon to add picture</a:t>
            </a:r>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image" Target="../media/image3.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6"/>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6"/>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085" y="1465591"/>
            <a:ext cx="12390783" cy="6683071"/>
          </a:xfrm>
        </p:spPr>
        <p:txBody>
          <a:bodyPr/>
          <a:lstStyle/>
          <a:p>
            <a:pPr algn="ctr"/>
            <a:r>
              <a:rPr lang="en-US" dirty="0" smtClean="0">
                <a:latin typeface="Proxima Nova Black" panose="02000506030000020004" pitchFamily="2" charset="0"/>
              </a:rPr>
              <a:t>ANGULAR</a:t>
            </a:r>
            <a:br>
              <a:rPr lang="en-US" dirty="0" smtClean="0">
                <a:latin typeface="Proxima Nova Black" panose="02000506030000020004" pitchFamily="2" charset="0"/>
              </a:rPr>
            </a:br>
            <a:endParaRPr lang="en-US" dirty="0">
              <a:latin typeface="Proxima Nova Black" panose="02000506030000020004" pitchFamily="2" charset="0"/>
            </a:endParaRPr>
          </a:p>
        </p:txBody>
      </p:sp>
      <p:sp>
        <p:nvSpPr>
          <p:cNvPr id="3" name="Text Placeholder 2"/>
          <p:cNvSpPr>
            <a:spLocks noGrp="1"/>
          </p:cNvSpPr>
          <p:nvPr>
            <p:ph type="body" sz="quarter" idx="10"/>
          </p:nvPr>
        </p:nvSpPr>
        <p:spPr/>
        <p:txBody>
          <a:bodyPr/>
          <a:lstStyle/>
          <a:p>
            <a:r>
              <a:rPr lang="en-US" dirty="0" smtClean="0"/>
              <a:t>BY TELYACHY VADYM</a:t>
            </a:r>
            <a:endParaRPr lang="en-US" dirty="0"/>
          </a:p>
        </p:txBody>
      </p:sp>
    </p:spTree>
    <p:extLst>
      <p:ext uri="{BB962C8B-B14F-4D97-AF65-F5344CB8AC3E}">
        <p14:creationId xmlns:p14="http://schemas.microsoft.com/office/powerpoint/2010/main" val="15527564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4054" y="152459"/>
            <a:ext cx="8164672" cy="757646"/>
          </a:xfrm>
        </p:spPr>
        <p:txBody>
          <a:bodyPr/>
          <a:lstStyle/>
          <a:p>
            <a:pPr algn="ctr">
              <a:lnSpc>
                <a:spcPct val="100000"/>
              </a:lnSpc>
            </a:pPr>
            <a:r>
              <a:rPr lang="en-US" sz="4000" dirty="0" smtClean="0"/>
              <a:t>SOME ACTION</a:t>
            </a:r>
            <a:endParaRPr lang="en-US" sz="2800" dirty="0"/>
          </a:p>
        </p:txBody>
      </p:sp>
      <p:sp>
        <p:nvSpPr>
          <p:cNvPr id="3" name="TextBox 2"/>
          <p:cNvSpPr txBox="1"/>
          <p:nvPr/>
        </p:nvSpPr>
        <p:spPr>
          <a:xfrm>
            <a:off x="359868" y="1425828"/>
            <a:ext cx="7617184" cy="4093428"/>
          </a:xfrm>
          <a:prstGeom prst="rect">
            <a:avLst/>
          </a:prstGeom>
          <a:noFill/>
        </p:spPr>
        <p:txBody>
          <a:bodyPr wrap="square" rtlCol="0">
            <a:spAutoFit/>
          </a:bodyPr>
          <a:lstStyle/>
          <a:p>
            <a:r>
              <a:rPr lang="en-US" sz="2000" dirty="0" smtClean="0"/>
              <a:t>So, we created Angular APP and we have some files here.</a:t>
            </a:r>
          </a:p>
          <a:p>
            <a:endParaRPr lang="en-US" sz="2000" dirty="0" smtClean="0"/>
          </a:p>
          <a:p>
            <a:pPr marL="342900" indent="-342900">
              <a:buFont typeface="Arial" panose="020B0604020202020204" pitchFamily="34" charset="0"/>
              <a:buChar char="•"/>
            </a:pPr>
            <a:r>
              <a:rPr lang="en-US" sz="2000" b="1" dirty="0" err="1" smtClean="0"/>
              <a:t>app.module.ts</a:t>
            </a:r>
            <a:r>
              <a:rPr lang="en-US" sz="2000" dirty="0" smtClean="0"/>
              <a:t> – contains configuration of our app</a:t>
            </a:r>
          </a:p>
          <a:p>
            <a:endParaRPr lang="en-US" sz="2000" dirty="0" smtClean="0"/>
          </a:p>
          <a:p>
            <a:pPr marL="342900" indent="-342900">
              <a:buFont typeface="Arial" panose="020B0604020202020204" pitchFamily="34" charset="0"/>
              <a:buChar char="•"/>
            </a:pPr>
            <a:r>
              <a:rPr lang="en-US" sz="2000" b="1" dirty="0" smtClean="0"/>
              <a:t>app-</a:t>
            </a:r>
            <a:r>
              <a:rPr lang="en-US" sz="2000" b="1" dirty="0" err="1" smtClean="0"/>
              <a:t>routing.module.ts</a:t>
            </a:r>
            <a:r>
              <a:rPr lang="en-US" sz="2000" dirty="0" smtClean="0"/>
              <a:t> – contains URL mapping of our components, routes, that are used to </a:t>
            </a:r>
            <a:r>
              <a:rPr lang="en-US" sz="2000" dirty="0" err="1" smtClean="0"/>
              <a:t>acess</a:t>
            </a:r>
            <a:r>
              <a:rPr lang="en-US" sz="2000" dirty="0" smtClean="0"/>
              <a:t> components</a:t>
            </a:r>
          </a:p>
          <a:p>
            <a:endParaRPr lang="en-US" sz="2000" dirty="0" smtClean="0"/>
          </a:p>
          <a:p>
            <a:pPr marL="342900" indent="-342900">
              <a:buFont typeface="Arial" panose="020B0604020202020204" pitchFamily="34" charset="0"/>
              <a:buChar char="•"/>
            </a:pPr>
            <a:r>
              <a:rPr lang="en-US" sz="2000" b="1" dirty="0" err="1" smtClean="0"/>
              <a:t>app.component.ts</a:t>
            </a:r>
            <a:r>
              <a:rPr lang="en-US" sz="2000" dirty="0" smtClean="0"/>
              <a:t> – our root component</a:t>
            </a:r>
          </a:p>
          <a:p>
            <a:endParaRPr lang="en-US" sz="2000" dirty="0" smtClean="0"/>
          </a:p>
          <a:p>
            <a:pPr marL="342900" indent="-342900">
              <a:buFont typeface="Arial" panose="020B0604020202020204" pitchFamily="34" charset="0"/>
              <a:buChar char="•"/>
            </a:pPr>
            <a:r>
              <a:rPr lang="en-US" sz="2000" b="1" dirty="0" smtClean="0"/>
              <a:t>index.html</a:t>
            </a:r>
            <a:r>
              <a:rPr lang="en-US" sz="2000" dirty="0" smtClean="0"/>
              <a:t> – our first page of app</a:t>
            </a:r>
          </a:p>
          <a:p>
            <a:endParaRPr lang="en-US" sz="2000" dirty="0" smtClean="0"/>
          </a:p>
          <a:p>
            <a:pPr marL="342900" indent="-342900">
              <a:buFont typeface="Arial" panose="020B0604020202020204" pitchFamily="34" charset="0"/>
              <a:buChar char="•"/>
            </a:pPr>
            <a:r>
              <a:rPr lang="en-US" sz="2000" b="1" dirty="0" err="1" smtClean="0"/>
              <a:t>login,welcome</a:t>
            </a:r>
            <a:r>
              <a:rPr lang="en-US" sz="2000" dirty="0" smtClean="0"/>
              <a:t> – our sub components, I will talk about them later</a:t>
            </a:r>
            <a:endParaRPr lang="en-US" sz="2000" dirty="0"/>
          </a:p>
        </p:txBody>
      </p:sp>
      <p:pic>
        <p:nvPicPr>
          <p:cNvPr id="4" name="Рисунок 3"/>
          <p:cNvPicPr>
            <a:picLocks noChangeAspect="1"/>
          </p:cNvPicPr>
          <p:nvPr/>
        </p:nvPicPr>
        <p:blipFill rotWithShape="1">
          <a:blip r:embed="rId2"/>
          <a:srcRect r="56269"/>
          <a:stretch/>
        </p:blipFill>
        <p:spPr>
          <a:xfrm>
            <a:off x="9362321" y="1216827"/>
            <a:ext cx="2372810" cy="4511431"/>
          </a:xfrm>
          <a:prstGeom prst="rect">
            <a:avLst/>
          </a:prstGeom>
        </p:spPr>
      </p:pic>
    </p:spTree>
    <p:extLst>
      <p:ext uri="{BB962C8B-B14F-4D97-AF65-F5344CB8AC3E}">
        <p14:creationId xmlns:p14="http://schemas.microsoft.com/office/powerpoint/2010/main" val="3540749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18026" y="69669"/>
            <a:ext cx="5247299" cy="757646"/>
          </a:xfrm>
        </p:spPr>
        <p:txBody>
          <a:bodyPr/>
          <a:lstStyle/>
          <a:p>
            <a:pPr>
              <a:lnSpc>
                <a:spcPct val="100000"/>
              </a:lnSpc>
            </a:pPr>
            <a:r>
              <a:rPr lang="en-US" sz="4000" dirty="0" smtClean="0"/>
              <a:t>WHAT I HAVE DONE</a:t>
            </a:r>
            <a:endParaRPr lang="en-US" sz="2800" dirty="0"/>
          </a:p>
        </p:txBody>
      </p:sp>
      <p:sp>
        <p:nvSpPr>
          <p:cNvPr id="3" name="TextBox 2"/>
          <p:cNvSpPr txBox="1"/>
          <p:nvPr/>
        </p:nvSpPr>
        <p:spPr>
          <a:xfrm>
            <a:off x="490495" y="997899"/>
            <a:ext cx="8810259" cy="707886"/>
          </a:xfrm>
          <a:prstGeom prst="rect">
            <a:avLst/>
          </a:prstGeom>
          <a:noFill/>
        </p:spPr>
        <p:txBody>
          <a:bodyPr wrap="square" rtlCol="0">
            <a:spAutoFit/>
          </a:bodyPr>
          <a:lstStyle/>
          <a:p>
            <a:r>
              <a:rPr lang="en-US" sz="2000" dirty="0" smtClean="0"/>
              <a:t>I will create Angular app with login page and welcome page, using 2 sub-components. Our final view will be like that:</a:t>
            </a:r>
            <a:endParaRPr lang="en-US" sz="2000" b="1" dirty="0" smtClean="0"/>
          </a:p>
        </p:txBody>
      </p:sp>
      <p:pic>
        <p:nvPicPr>
          <p:cNvPr id="6" name="Рисунок 5"/>
          <p:cNvPicPr>
            <a:picLocks noChangeAspect="1"/>
          </p:cNvPicPr>
          <p:nvPr/>
        </p:nvPicPr>
        <p:blipFill>
          <a:blip r:embed="rId2"/>
          <a:stretch>
            <a:fillRect/>
          </a:stretch>
        </p:blipFill>
        <p:spPr>
          <a:xfrm>
            <a:off x="7069868" y="1777180"/>
            <a:ext cx="3590913" cy="4101945"/>
          </a:xfrm>
          <a:prstGeom prst="rect">
            <a:avLst/>
          </a:prstGeom>
        </p:spPr>
      </p:pic>
      <p:pic>
        <p:nvPicPr>
          <p:cNvPr id="7" name="Рисунок 6"/>
          <p:cNvPicPr>
            <a:picLocks noChangeAspect="1"/>
          </p:cNvPicPr>
          <p:nvPr/>
        </p:nvPicPr>
        <p:blipFill>
          <a:blip r:embed="rId3"/>
          <a:stretch>
            <a:fillRect/>
          </a:stretch>
        </p:blipFill>
        <p:spPr>
          <a:xfrm>
            <a:off x="729653" y="2845087"/>
            <a:ext cx="5403048" cy="1966130"/>
          </a:xfrm>
          <a:prstGeom prst="rect">
            <a:avLst/>
          </a:prstGeom>
        </p:spPr>
      </p:pic>
      <p:pic>
        <p:nvPicPr>
          <p:cNvPr id="4098" name="Picture 2" descr="Картинки по запросу &quot;arrow png&qu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46774" y="3196045"/>
            <a:ext cx="1323349" cy="13233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877920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4054" y="152459"/>
            <a:ext cx="8164672" cy="757646"/>
          </a:xfrm>
        </p:spPr>
        <p:txBody>
          <a:bodyPr/>
          <a:lstStyle/>
          <a:p>
            <a:pPr algn="ctr">
              <a:lnSpc>
                <a:spcPct val="100000"/>
              </a:lnSpc>
            </a:pPr>
            <a:r>
              <a:rPr lang="en-US" sz="4000" dirty="0" smtClean="0"/>
              <a:t>CREATING COMPONENTS</a:t>
            </a:r>
            <a:endParaRPr lang="en-US" sz="2800" dirty="0"/>
          </a:p>
        </p:txBody>
      </p:sp>
      <p:sp>
        <p:nvSpPr>
          <p:cNvPr id="3" name="TextBox 2"/>
          <p:cNvSpPr txBox="1"/>
          <p:nvPr/>
        </p:nvSpPr>
        <p:spPr>
          <a:xfrm>
            <a:off x="359868" y="1425828"/>
            <a:ext cx="9942372" cy="5324535"/>
          </a:xfrm>
          <a:prstGeom prst="rect">
            <a:avLst/>
          </a:prstGeom>
          <a:noFill/>
        </p:spPr>
        <p:txBody>
          <a:bodyPr wrap="square" rtlCol="0">
            <a:spAutoFit/>
          </a:bodyPr>
          <a:lstStyle/>
          <a:p>
            <a:r>
              <a:rPr lang="en-US" sz="2000" dirty="0" smtClean="0"/>
              <a:t>To start with we need to create components, because every Angular app consists of them.</a:t>
            </a:r>
          </a:p>
          <a:p>
            <a:endParaRPr lang="en-US" sz="2000" dirty="0"/>
          </a:p>
          <a:p>
            <a:endParaRPr lang="en-US" sz="2000" dirty="0" smtClean="0"/>
          </a:p>
          <a:p>
            <a:endParaRPr lang="en-US" sz="2000" dirty="0"/>
          </a:p>
          <a:p>
            <a:endParaRPr lang="en-US" sz="2000" dirty="0" smtClean="0"/>
          </a:p>
          <a:p>
            <a:endParaRPr lang="en-US" sz="2000" dirty="0"/>
          </a:p>
          <a:p>
            <a:endParaRPr lang="en-US" sz="2000" dirty="0"/>
          </a:p>
          <a:p>
            <a:r>
              <a:rPr lang="en-US" sz="2000" dirty="0" smtClean="0"/>
              <a:t>We have 4 files here: .</a:t>
            </a:r>
            <a:r>
              <a:rPr lang="en-US" sz="2000" dirty="0" err="1" smtClean="0"/>
              <a:t>css</a:t>
            </a:r>
            <a:r>
              <a:rPr lang="en-US" sz="2000" dirty="0" smtClean="0"/>
              <a:t>, .html, .</a:t>
            </a:r>
            <a:r>
              <a:rPr lang="en-US" sz="2000" dirty="0" err="1" smtClean="0"/>
              <a:t>spec.ts</a:t>
            </a:r>
            <a:r>
              <a:rPr lang="en-US" sz="2000" dirty="0" smtClean="0"/>
              <a:t>, .</a:t>
            </a:r>
            <a:r>
              <a:rPr lang="en-US" sz="2000" dirty="0" err="1" smtClean="0"/>
              <a:t>ts</a:t>
            </a:r>
            <a:r>
              <a:rPr lang="en-US" sz="2000" dirty="0" smtClean="0"/>
              <a:t>.</a:t>
            </a:r>
            <a:br>
              <a:rPr lang="en-US" sz="2000" dirty="0" smtClean="0"/>
            </a:br>
            <a:endParaRPr lang="en-US" sz="2000" dirty="0" smtClean="0"/>
          </a:p>
          <a:p>
            <a:r>
              <a:rPr lang="en-US" sz="2000" dirty="0" smtClean="0"/>
              <a:t>CSS – file with styles for our component</a:t>
            </a:r>
          </a:p>
          <a:p>
            <a:r>
              <a:rPr lang="en-US" sz="2000" dirty="0" smtClean="0"/>
              <a:t>HTML – contain our html-code for component(like JSX in React)</a:t>
            </a:r>
          </a:p>
          <a:p>
            <a:r>
              <a:rPr lang="en-US" sz="2000" dirty="0" err="1" smtClean="0"/>
              <a:t>Spec.ts</a:t>
            </a:r>
            <a:r>
              <a:rPr lang="en-US" sz="2000" dirty="0" smtClean="0"/>
              <a:t> – our component’s configuration etc</a:t>
            </a:r>
            <a:r>
              <a:rPr lang="en-US" sz="2000" dirty="0" smtClean="0"/>
              <a:t>.</a:t>
            </a:r>
          </a:p>
          <a:p>
            <a:r>
              <a:rPr lang="en-US" sz="2000" dirty="0" err="1" smtClean="0"/>
              <a:t>Ts</a:t>
            </a:r>
            <a:r>
              <a:rPr lang="en-US" sz="2000" dirty="0" smtClean="0"/>
              <a:t> – our main components code, we will write here</a:t>
            </a:r>
            <a:endParaRPr lang="en-US" sz="2000" dirty="0" smtClean="0"/>
          </a:p>
          <a:p>
            <a:endParaRPr lang="en-US" sz="2000" b="1" dirty="0"/>
          </a:p>
          <a:p>
            <a:endParaRPr lang="en-US" sz="2000" dirty="0" smtClean="0"/>
          </a:p>
          <a:p>
            <a:endParaRPr lang="en-US" sz="2000" dirty="0" smtClean="0"/>
          </a:p>
        </p:txBody>
      </p:sp>
      <p:sp>
        <p:nvSpPr>
          <p:cNvPr id="6" name="TextBox 5"/>
          <p:cNvSpPr txBox="1"/>
          <p:nvPr/>
        </p:nvSpPr>
        <p:spPr>
          <a:xfrm>
            <a:off x="7435583" y="2451472"/>
            <a:ext cx="4320989" cy="1015663"/>
          </a:xfrm>
          <a:prstGeom prst="rect">
            <a:avLst/>
          </a:prstGeom>
          <a:noFill/>
        </p:spPr>
        <p:txBody>
          <a:bodyPr wrap="square" rtlCol="0">
            <a:spAutoFit/>
          </a:bodyPr>
          <a:lstStyle/>
          <a:p>
            <a:r>
              <a:rPr lang="en-US" sz="2000" dirty="0" smtClean="0"/>
              <a:t>ng g c Login</a:t>
            </a:r>
          </a:p>
          <a:p>
            <a:endParaRPr lang="en-US" sz="2000" dirty="0"/>
          </a:p>
          <a:p>
            <a:r>
              <a:rPr lang="en-US" sz="2000" dirty="0" smtClean="0"/>
              <a:t>ng g c Welcome</a:t>
            </a:r>
            <a:endParaRPr lang="en-US" sz="2000" dirty="0" smtClean="0"/>
          </a:p>
        </p:txBody>
      </p:sp>
      <p:pic>
        <p:nvPicPr>
          <p:cNvPr id="4" name="Рисунок 3"/>
          <p:cNvPicPr>
            <a:picLocks noChangeAspect="1"/>
          </p:cNvPicPr>
          <p:nvPr/>
        </p:nvPicPr>
        <p:blipFill>
          <a:blip r:embed="rId2"/>
          <a:stretch>
            <a:fillRect/>
          </a:stretch>
        </p:blipFill>
        <p:spPr>
          <a:xfrm>
            <a:off x="359868" y="2345841"/>
            <a:ext cx="2248095" cy="1226926"/>
          </a:xfrm>
          <a:prstGeom prst="rect">
            <a:avLst/>
          </a:prstGeom>
        </p:spPr>
      </p:pic>
      <p:pic>
        <p:nvPicPr>
          <p:cNvPr id="7" name="Рисунок 6"/>
          <p:cNvPicPr>
            <a:picLocks noChangeAspect="1"/>
          </p:cNvPicPr>
          <p:nvPr/>
        </p:nvPicPr>
        <p:blipFill>
          <a:blip r:embed="rId3"/>
          <a:stretch>
            <a:fillRect/>
          </a:stretch>
        </p:blipFill>
        <p:spPr>
          <a:xfrm>
            <a:off x="4439096" y="2345841"/>
            <a:ext cx="2286198" cy="1234547"/>
          </a:xfrm>
          <a:prstGeom prst="rect">
            <a:avLst/>
          </a:prstGeom>
        </p:spPr>
      </p:pic>
    </p:spTree>
    <p:extLst>
      <p:ext uri="{BB962C8B-B14F-4D97-AF65-F5344CB8AC3E}">
        <p14:creationId xmlns:p14="http://schemas.microsoft.com/office/powerpoint/2010/main" val="33291736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4054" y="152459"/>
            <a:ext cx="8164672" cy="757646"/>
          </a:xfrm>
        </p:spPr>
        <p:txBody>
          <a:bodyPr/>
          <a:lstStyle/>
          <a:p>
            <a:pPr algn="ctr">
              <a:lnSpc>
                <a:spcPct val="100000"/>
              </a:lnSpc>
            </a:pPr>
            <a:r>
              <a:rPr lang="en-US" sz="4000" dirty="0" smtClean="0"/>
              <a:t>ADDING ROUTES</a:t>
            </a:r>
            <a:endParaRPr lang="en-US" sz="2800" dirty="0"/>
          </a:p>
        </p:txBody>
      </p:sp>
      <p:sp>
        <p:nvSpPr>
          <p:cNvPr id="3" name="TextBox 2"/>
          <p:cNvSpPr txBox="1"/>
          <p:nvPr/>
        </p:nvSpPr>
        <p:spPr>
          <a:xfrm>
            <a:off x="359868" y="1425828"/>
            <a:ext cx="9942372" cy="707886"/>
          </a:xfrm>
          <a:prstGeom prst="rect">
            <a:avLst/>
          </a:prstGeom>
          <a:noFill/>
        </p:spPr>
        <p:txBody>
          <a:bodyPr wrap="square" rtlCol="0">
            <a:spAutoFit/>
          </a:bodyPr>
          <a:lstStyle/>
          <a:p>
            <a:r>
              <a:rPr lang="en-US" sz="2000" dirty="0" smtClean="0"/>
              <a:t>In order to access pages lets add </a:t>
            </a:r>
            <a:r>
              <a:rPr lang="en-US" sz="2000" dirty="0"/>
              <a:t>some routes in </a:t>
            </a:r>
            <a:r>
              <a:rPr lang="en-US" sz="2000" b="1" dirty="0" smtClean="0"/>
              <a:t>app-</a:t>
            </a:r>
            <a:r>
              <a:rPr lang="en-US" sz="2000" b="1" dirty="0" err="1" smtClean="0"/>
              <a:t>routing.module.ts</a:t>
            </a:r>
            <a:endParaRPr lang="en-US" sz="2000" b="1" dirty="0" smtClean="0"/>
          </a:p>
          <a:p>
            <a:endParaRPr lang="en-US" sz="2000" dirty="0" smtClean="0"/>
          </a:p>
        </p:txBody>
      </p:sp>
      <p:pic>
        <p:nvPicPr>
          <p:cNvPr id="5" name="Рисунок 4"/>
          <p:cNvPicPr>
            <a:picLocks noChangeAspect="1"/>
          </p:cNvPicPr>
          <p:nvPr/>
        </p:nvPicPr>
        <p:blipFill>
          <a:blip r:embed="rId2"/>
          <a:stretch>
            <a:fillRect/>
          </a:stretch>
        </p:blipFill>
        <p:spPr>
          <a:xfrm>
            <a:off x="544586" y="2272937"/>
            <a:ext cx="6213159" cy="3920107"/>
          </a:xfrm>
          <a:prstGeom prst="rect">
            <a:avLst/>
          </a:prstGeom>
        </p:spPr>
      </p:pic>
      <p:sp>
        <p:nvSpPr>
          <p:cNvPr id="6" name="TextBox 5"/>
          <p:cNvSpPr txBox="1"/>
          <p:nvPr/>
        </p:nvSpPr>
        <p:spPr>
          <a:xfrm>
            <a:off x="7435583" y="3153259"/>
            <a:ext cx="4320989" cy="1323439"/>
          </a:xfrm>
          <a:prstGeom prst="rect">
            <a:avLst/>
          </a:prstGeom>
          <a:noFill/>
        </p:spPr>
        <p:txBody>
          <a:bodyPr wrap="square" rtlCol="0">
            <a:spAutoFit/>
          </a:bodyPr>
          <a:lstStyle/>
          <a:p>
            <a:r>
              <a:rPr lang="en-US" sz="2000" dirty="0" smtClean="0"/>
              <a:t>I reinitialized home page with </a:t>
            </a:r>
            <a:r>
              <a:rPr lang="en-US" sz="2000" dirty="0" err="1" smtClean="0"/>
              <a:t>LoginComponent</a:t>
            </a:r>
            <a:r>
              <a:rPr lang="en-US" sz="2000" dirty="0" smtClean="0"/>
              <a:t> and added new route to /welcome, where we have our </a:t>
            </a:r>
            <a:r>
              <a:rPr lang="en-US" sz="2000" dirty="0" err="1" smtClean="0"/>
              <a:t>WelcomeComponent</a:t>
            </a:r>
            <a:endParaRPr lang="en-US" sz="2000" dirty="0" smtClean="0"/>
          </a:p>
        </p:txBody>
      </p:sp>
    </p:spTree>
    <p:extLst>
      <p:ext uri="{BB962C8B-B14F-4D97-AF65-F5344CB8AC3E}">
        <p14:creationId xmlns:p14="http://schemas.microsoft.com/office/powerpoint/2010/main" val="24174952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4054" y="152459"/>
            <a:ext cx="8164672" cy="757646"/>
          </a:xfrm>
        </p:spPr>
        <p:txBody>
          <a:bodyPr/>
          <a:lstStyle/>
          <a:p>
            <a:pPr algn="ctr">
              <a:lnSpc>
                <a:spcPct val="100000"/>
              </a:lnSpc>
            </a:pPr>
            <a:r>
              <a:rPr lang="en-US" sz="4000" dirty="0" smtClean="0"/>
              <a:t>VALUES</a:t>
            </a:r>
            <a:endParaRPr lang="en-US" sz="2800" dirty="0"/>
          </a:p>
        </p:txBody>
      </p:sp>
      <p:sp>
        <p:nvSpPr>
          <p:cNvPr id="3" name="TextBox 2"/>
          <p:cNvSpPr txBox="1"/>
          <p:nvPr/>
        </p:nvSpPr>
        <p:spPr>
          <a:xfrm>
            <a:off x="359868" y="1425828"/>
            <a:ext cx="9942372" cy="1015663"/>
          </a:xfrm>
          <a:prstGeom prst="rect">
            <a:avLst/>
          </a:prstGeom>
          <a:noFill/>
        </p:spPr>
        <p:txBody>
          <a:bodyPr wrap="square" rtlCol="0">
            <a:spAutoFit/>
          </a:bodyPr>
          <a:lstStyle/>
          <a:p>
            <a:r>
              <a:rPr lang="en-US" sz="2000" dirty="0" smtClean="0"/>
              <a:t>In Angular we can initialize some values and use them in our html-code. There is two-way binding, so we can change code by our outer part, and change outer part by our code</a:t>
            </a:r>
            <a:r>
              <a:rPr lang="en-US" sz="2000" dirty="0"/>
              <a:t>.</a:t>
            </a:r>
            <a:endParaRPr lang="en-US" sz="2000" b="1" dirty="0" smtClean="0"/>
          </a:p>
        </p:txBody>
      </p:sp>
      <p:sp>
        <p:nvSpPr>
          <p:cNvPr id="6" name="TextBox 5"/>
          <p:cNvSpPr txBox="1"/>
          <p:nvPr/>
        </p:nvSpPr>
        <p:spPr>
          <a:xfrm>
            <a:off x="7435583" y="3153259"/>
            <a:ext cx="4320989" cy="707886"/>
          </a:xfrm>
          <a:prstGeom prst="rect">
            <a:avLst/>
          </a:prstGeom>
          <a:noFill/>
        </p:spPr>
        <p:txBody>
          <a:bodyPr wrap="square" rtlCol="0">
            <a:spAutoFit/>
          </a:bodyPr>
          <a:lstStyle/>
          <a:p>
            <a:r>
              <a:rPr lang="en-US" sz="2000" dirty="0" smtClean="0"/>
              <a:t>Let’s initialize some value and add some HTML to our Welcome page</a:t>
            </a:r>
            <a:endParaRPr lang="en-US" sz="2000" dirty="0" smtClean="0"/>
          </a:p>
        </p:txBody>
      </p:sp>
      <p:pic>
        <p:nvPicPr>
          <p:cNvPr id="4" name="Рисунок 3"/>
          <p:cNvPicPr>
            <a:picLocks noChangeAspect="1"/>
          </p:cNvPicPr>
          <p:nvPr/>
        </p:nvPicPr>
        <p:blipFill>
          <a:blip r:embed="rId2"/>
          <a:stretch>
            <a:fillRect/>
          </a:stretch>
        </p:blipFill>
        <p:spPr>
          <a:xfrm>
            <a:off x="359868" y="2957214"/>
            <a:ext cx="4158395" cy="2980183"/>
          </a:xfrm>
          <a:prstGeom prst="rect">
            <a:avLst/>
          </a:prstGeom>
        </p:spPr>
      </p:pic>
      <p:pic>
        <p:nvPicPr>
          <p:cNvPr id="7" name="Рисунок 6"/>
          <p:cNvPicPr>
            <a:picLocks noChangeAspect="1"/>
          </p:cNvPicPr>
          <p:nvPr/>
        </p:nvPicPr>
        <p:blipFill>
          <a:blip r:embed="rId3"/>
          <a:stretch>
            <a:fillRect/>
          </a:stretch>
        </p:blipFill>
        <p:spPr>
          <a:xfrm>
            <a:off x="5247571" y="5365847"/>
            <a:ext cx="6264183" cy="571550"/>
          </a:xfrm>
          <a:prstGeom prst="rect">
            <a:avLst/>
          </a:prstGeom>
        </p:spPr>
      </p:pic>
      <p:sp>
        <p:nvSpPr>
          <p:cNvPr id="8" name="TextBox 7"/>
          <p:cNvSpPr txBox="1"/>
          <p:nvPr/>
        </p:nvSpPr>
        <p:spPr>
          <a:xfrm>
            <a:off x="1089176" y="5928826"/>
            <a:ext cx="2699778" cy="369332"/>
          </a:xfrm>
          <a:prstGeom prst="rect">
            <a:avLst/>
          </a:prstGeom>
          <a:noFill/>
        </p:spPr>
        <p:txBody>
          <a:bodyPr wrap="none" rtlCol="0">
            <a:spAutoFit/>
          </a:bodyPr>
          <a:lstStyle/>
          <a:p>
            <a:r>
              <a:rPr lang="en-US" dirty="0" err="1" smtClean="0"/>
              <a:t>welcome.component.ts</a:t>
            </a:r>
            <a:endParaRPr lang="en-US" dirty="0"/>
          </a:p>
        </p:txBody>
      </p:sp>
      <p:sp>
        <p:nvSpPr>
          <p:cNvPr id="9" name="TextBox 8"/>
          <p:cNvSpPr txBox="1"/>
          <p:nvPr/>
        </p:nvSpPr>
        <p:spPr>
          <a:xfrm>
            <a:off x="6878289" y="5928826"/>
            <a:ext cx="3002745" cy="369332"/>
          </a:xfrm>
          <a:prstGeom prst="rect">
            <a:avLst/>
          </a:prstGeom>
          <a:noFill/>
        </p:spPr>
        <p:txBody>
          <a:bodyPr wrap="none" rtlCol="0">
            <a:spAutoFit/>
          </a:bodyPr>
          <a:lstStyle/>
          <a:p>
            <a:r>
              <a:rPr lang="en-US" dirty="0" smtClean="0"/>
              <a:t>welcome.component.html</a:t>
            </a:r>
            <a:endParaRPr lang="en-US" dirty="0"/>
          </a:p>
        </p:txBody>
      </p:sp>
    </p:spTree>
    <p:extLst>
      <p:ext uri="{BB962C8B-B14F-4D97-AF65-F5344CB8AC3E}">
        <p14:creationId xmlns:p14="http://schemas.microsoft.com/office/powerpoint/2010/main" val="5156736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4054" y="152459"/>
            <a:ext cx="8164672" cy="757646"/>
          </a:xfrm>
        </p:spPr>
        <p:txBody>
          <a:bodyPr/>
          <a:lstStyle/>
          <a:p>
            <a:pPr algn="ctr">
              <a:lnSpc>
                <a:spcPct val="100000"/>
              </a:lnSpc>
            </a:pPr>
            <a:r>
              <a:rPr lang="en-US" sz="4000" dirty="0" smtClean="0"/>
              <a:t>ADDING ROUTES</a:t>
            </a:r>
            <a:endParaRPr lang="en-US" sz="2800" dirty="0"/>
          </a:p>
        </p:txBody>
      </p:sp>
      <p:sp>
        <p:nvSpPr>
          <p:cNvPr id="3" name="TextBox 2"/>
          <p:cNvSpPr txBox="1"/>
          <p:nvPr/>
        </p:nvSpPr>
        <p:spPr>
          <a:xfrm>
            <a:off x="359868" y="1425828"/>
            <a:ext cx="9942372" cy="707886"/>
          </a:xfrm>
          <a:prstGeom prst="rect">
            <a:avLst/>
          </a:prstGeom>
          <a:noFill/>
        </p:spPr>
        <p:txBody>
          <a:bodyPr wrap="square" rtlCol="0">
            <a:spAutoFit/>
          </a:bodyPr>
          <a:lstStyle/>
          <a:p>
            <a:r>
              <a:rPr lang="en-US" sz="2000" dirty="0" smtClean="0"/>
              <a:t>Now our page looks </a:t>
            </a:r>
            <a:r>
              <a:rPr lang="en-US" sz="2000" dirty="0" err="1" smtClean="0"/>
              <a:t>loke</a:t>
            </a:r>
            <a:r>
              <a:rPr lang="en-US" sz="2000" dirty="0" smtClean="0"/>
              <a:t> this:</a:t>
            </a:r>
            <a:endParaRPr lang="en-US" sz="2000" b="1" dirty="0" smtClean="0"/>
          </a:p>
          <a:p>
            <a:endParaRPr lang="en-US" sz="2000" dirty="0" smtClean="0"/>
          </a:p>
        </p:txBody>
      </p:sp>
      <p:sp>
        <p:nvSpPr>
          <p:cNvPr id="6" name="TextBox 5"/>
          <p:cNvSpPr txBox="1"/>
          <p:nvPr/>
        </p:nvSpPr>
        <p:spPr>
          <a:xfrm>
            <a:off x="7435583" y="3153259"/>
            <a:ext cx="4320989" cy="1938992"/>
          </a:xfrm>
          <a:prstGeom prst="rect">
            <a:avLst/>
          </a:prstGeom>
          <a:noFill/>
        </p:spPr>
        <p:txBody>
          <a:bodyPr wrap="square" rtlCol="0">
            <a:spAutoFit/>
          </a:bodyPr>
          <a:lstStyle/>
          <a:p>
            <a:r>
              <a:rPr lang="en-US" sz="2000" dirty="0" smtClean="0"/>
              <a:t>We can go to this page by writing /welcome URL.</a:t>
            </a:r>
            <a:br>
              <a:rPr lang="en-US" sz="2000" dirty="0" smtClean="0"/>
            </a:br>
            <a:r>
              <a:rPr lang="en-US" sz="2000" b="1" dirty="0" smtClean="0"/>
              <a:t>NOTE:</a:t>
            </a:r>
            <a:r>
              <a:rPr lang="en-US" sz="2000" dirty="0" smtClean="0"/>
              <a:t> By default our app running on 4200 port, but you can change it (</a:t>
            </a:r>
            <a:r>
              <a:rPr lang="en-US" sz="2000" b="1" dirty="0" smtClean="0"/>
              <a:t>ng serve --port 4201</a:t>
            </a:r>
            <a:r>
              <a:rPr lang="en-US" sz="2000" dirty="0" smtClean="0"/>
              <a:t>, or </a:t>
            </a:r>
            <a:r>
              <a:rPr lang="en-US" sz="2000" dirty="0"/>
              <a:t>in angular-</a:t>
            </a:r>
            <a:r>
              <a:rPr lang="en-US" sz="2000" dirty="0" err="1"/>
              <a:t>cli.json</a:t>
            </a:r>
            <a:r>
              <a:rPr lang="en-US" sz="2000" dirty="0"/>
              <a:t> </a:t>
            </a:r>
            <a:r>
              <a:rPr lang="en-US" sz="2000" dirty="0" smtClean="0"/>
              <a:t>file)</a:t>
            </a:r>
            <a:endParaRPr lang="en-US" sz="2000" b="1" dirty="0" smtClean="0"/>
          </a:p>
        </p:txBody>
      </p:sp>
      <p:pic>
        <p:nvPicPr>
          <p:cNvPr id="4" name="Рисунок 3"/>
          <p:cNvPicPr>
            <a:picLocks noChangeAspect="1"/>
          </p:cNvPicPr>
          <p:nvPr/>
        </p:nvPicPr>
        <p:blipFill>
          <a:blip r:embed="rId2"/>
          <a:stretch>
            <a:fillRect/>
          </a:stretch>
        </p:blipFill>
        <p:spPr>
          <a:xfrm>
            <a:off x="1949920" y="2133714"/>
            <a:ext cx="3859285" cy="4292521"/>
          </a:xfrm>
          <a:prstGeom prst="rect">
            <a:avLst/>
          </a:prstGeom>
        </p:spPr>
      </p:pic>
    </p:spTree>
    <p:extLst>
      <p:ext uri="{BB962C8B-B14F-4D97-AF65-F5344CB8AC3E}">
        <p14:creationId xmlns:p14="http://schemas.microsoft.com/office/powerpoint/2010/main" val="11362757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4054" y="152459"/>
            <a:ext cx="8164672" cy="757646"/>
          </a:xfrm>
        </p:spPr>
        <p:txBody>
          <a:bodyPr/>
          <a:lstStyle/>
          <a:p>
            <a:pPr algn="ctr">
              <a:lnSpc>
                <a:spcPct val="100000"/>
              </a:lnSpc>
            </a:pPr>
            <a:r>
              <a:rPr lang="en-US" sz="4000" dirty="0" smtClean="0"/>
              <a:t>LOGIN</a:t>
            </a:r>
            <a:endParaRPr lang="en-US" sz="2800" dirty="0"/>
          </a:p>
        </p:txBody>
      </p:sp>
      <p:sp>
        <p:nvSpPr>
          <p:cNvPr id="3" name="TextBox 2"/>
          <p:cNvSpPr txBox="1"/>
          <p:nvPr/>
        </p:nvSpPr>
        <p:spPr>
          <a:xfrm>
            <a:off x="4616284" y="909455"/>
            <a:ext cx="3700212" cy="400110"/>
          </a:xfrm>
          <a:prstGeom prst="rect">
            <a:avLst/>
          </a:prstGeom>
          <a:noFill/>
        </p:spPr>
        <p:txBody>
          <a:bodyPr wrap="square" rtlCol="0">
            <a:spAutoFit/>
          </a:bodyPr>
          <a:lstStyle/>
          <a:p>
            <a:r>
              <a:rPr lang="en-US" sz="2000" dirty="0" smtClean="0"/>
              <a:t>Lets change some login page:</a:t>
            </a:r>
            <a:endParaRPr lang="en-US" sz="2000" b="1" dirty="0" smtClean="0"/>
          </a:p>
        </p:txBody>
      </p:sp>
      <p:pic>
        <p:nvPicPr>
          <p:cNvPr id="5" name="Рисунок 4"/>
          <p:cNvPicPr>
            <a:picLocks noChangeAspect="1"/>
          </p:cNvPicPr>
          <p:nvPr/>
        </p:nvPicPr>
        <p:blipFill>
          <a:blip r:embed="rId2"/>
          <a:stretch>
            <a:fillRect/>
          </a:stretch>
        </p:blipFill>
        <p:spPr>
          <a:xfrm>
            <a:off x="3837262" y="1308915"/>
            <a:ext cx="5258256" cy="5372566"/>
          </a:xfrm>
          <a:prstGeom prst="rect">
            <a:avLst/>
          </a:prstGeom>
        </p:spPr>
      </p:pic>
      <p:sp>
        <p:nvSpPr>
          <p:cNvPr id="11" name="Овал 10"/>
          <p:cNvSpPr/>
          <p:nvPr/>
        </p:nvSpPr>
        <p:spPr>
          <a:xfrm>
            <a:off x="5694820" y="3750572"/>
            <a:ext cx="1349829" cy="53993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Стрелка вправо 11"/>
          <p:cNvSpPr/>
          <p:nvPr/>
        </p:nvSpPr>
        <p:spPr>
          <a:xfrm rot="9457819">
            <a:off x="7043152" y="3568913"/>
            <a:ext cx="1140823" cy="217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8182480" y="3077897"/>
            <a:ext cx="1139080" cy="646331"/>
          </a:xfrm>
          <a:prstGeom prst="rect">
            <a:avLst/>
          </a:prstGeom>
          <a:noFill/>
        </p:spPr>
        <p:txBody>
          <a:bodyPr wrap="square" rtlCol="0">
            <a:spAutoFit/>
          </a:bodyPr>
          <a:lstStyle/>
          <a:p>
            <a:r>
              <a:rPr lang="en-US" dirty="0" smtClean="0"/>
              <a:t>Router is injected</a:t>
            </a:r>
            <a:endParaRPr lang="en-US" dirty="0"/>
          </a:p>
        </p:txBody>
      </p:sp>
      <p:sp>
        <p:nvSpPr>
          <p:cNvPr id="14" name="Стрелка вправо 13"/>
          <p:cNvSpPr/>
          <p:nvPr/>
        </p:nvSpPr>
        <p:spPr>
          <a:xfrm>
            <a:off x="3082356" y="4535589"/>
            <a:ext cx="1140823" cy="2177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064883" y="4290503"/>
            <a:ext cx="2407442" cy="707886"/>
          </a:xfrm>
          <a:prstGeom prst="rect">
            <a:avLst/>
          </a:prstGeom>
          <a:noFill/>
        </p:spPr>
        <p:txBody>
          <a:bodyPr wrap="square" rtlCol="0">
            <a:spAutoFit/>
          </a:bodyPr>
          <a:lstStyle/>
          <a:p>
            <a:r>
              <a:rPr lang="en-US" sz="2000" dirty="0" smtClean="0"/>
              <a:t>Navigate to welcome page:</a:t>
            </a:r>
            <a:endParaRPr lang="en-US" sz="2000" b="1" dirty="0" smtClean="0"/>
          </a:p>
        </p:txBody>
      </p:sp>
    </p:spTree>
    <p:extLst>
      <p:ext uri="{BB962C8B-B14F-4D97-AF65-F5344CB8AC3E}">
        <p14:creationId xmlns:p14="http://schemas.microsoft.com/office/powerpoint/2010/main" val="2808053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4054" y="152459"/>
            <a:ext cx="8164672" cy="757646"/>
          </a:xfrm>
        </p:spPr>
        <p:txBody>
          <a:bodyPr/>
          <a:lstStyle/>
          <a:p>
            <a:pPr algn="ctr">
              <a:lnSpc>
                <a:spcPct val="100000"/>
              </a:lnSpc>
            </a:pPr>
            <a:r>
              <a:rPr lang="en-US" sz="4000" dirty="0" smtClean="0"/>
              <a:t>LOGIN HTML</a:t>
            </a:r>
            <a:endParaRPr lang="en-US" sz="2800" dirty="0"/>
          </a:p>
        </p:txBody>
      </p:sp>
      <p:sp>
        <p:nvSpPr>
          <p:cNvPr id="3" name="TextBox 2"/>
          <p:cNvSpPr txBox="1"/>
          <p:nvPr/>
        </p:nvSpPr>
        <p:spPr>
          <a:xfrm>
            <a:off x="891958" y="1255917"/>
            <a:ext cx="3663492" cy="400110"/>
          </a:xfrm>
          <a:prstGeom prst="rect">
            <a:avLst/>
          </a:prstGeom>
          <a:noFill/>
        </p:spPr>
        <p:txBody>
          <a:bodyPr wrap="square" rtlCol="0">
            <a:spAutoFit/>
          </a:bodyPr>
          <a:lstStyle/>
          <a:p>
            <a:r>
              <a:rPr lang="en-US" sz="2000" dirty="0" smtClean="0"/>
              <a:t>Now our page looks </a:t>
            </a:r>
            <a:r>
              <a:rPr lang="en-US" sz="2000" dirty="0" err="1" smtClean="0"/>
              <a:t>loke</a:t>
            </a:r>
            <a:r>
              <a:rPr lang="en-US" sz="2000" dirty="0" smtClean="0"/>
              <a:t> this:</a:t>
            </a:r>
            <a:endParaRPr lang="en-US" sz="2000" b="1" dirty="0" smtClean="0"/>
          </a:p>
        </p:txBody>
      </p:sp>
      <p:sp>
        <p:nvSpPr>
          <p:cNvPr id="6" name="TextBox 5"/>
          <p:cNvSpPr txBox="1"/>
          <p:nvPr/>
        </p:nvSpPr>
        <p:spPr>
          <a:xfrm>
            <a:off x="6466390" y="1846973"/>
            <a:ext cx="4320989" cy="3170099"/>
          </a:xfrm>
          <a:prstGeom prst="rect">
            <a:avLst/>
          </a:prstGeom>
          <a:noFill/>
        </p:spPr>
        <p:txBody>
          <a:bodyPr wrap="square" rtlCol="0">
            <a:spAutoFit/>
          </a:bodyPr>
          <a:lstStyle/>
          <a:p>
            <a:r>
              <a:rPr lang="en-US" sz="2000" dirty="0" smtClean="0"/>
              <a:t>Directive [(</a:t>
            </a:r>
            <a:r>
              <a:rPr lang="en-US" sz="2000" dirty="0" err="1" smtClean="0"/>
              <a:t>ngModel</a:t>
            </a:r>
            <a:r>
              <a:rPr lang="en-US" sz="2000" dirty="0" smtClean="0"/>
              <a:t>)] used to two-way binding with attributes </a:t>
            </a:r>
            <a:r>
              <a:rPr lang="en-US" sz="2000" dirty="0" err="1" smtClean="0"/>
              <a:t>userId</a:t>
            </a:r>
            <a:r>
              <a:rPr lang="en-US" sz="2000" dirty="0" smtClean="0"/>
              <a:t> and password from class </a:t>
            </a:r>
            <a:r>
              <a:rPr lang="en-US" sz="2000" dirty="0" err="1" smtClean="0"/>
              <a:t>LoginComponente</a:t>
            </a:r>
            <a:endParaRPr lang="en-US" sz="2000" dirty="0" smtClean="0"/>
          </a:p>
          <a:p>
            <a:endParaRPr lang="en-US" sz="2000" dirty="0"/>
          </a:p>
          <a:p>
            <a:r>
              <a:rPr lang="en-US" sz="2000" dirty="0" smtClean="0"/>
              <a:t>Directive click is used to bind </a:t>
            </a:r>
            <a:r>
              <a:rPr lang="en-US" sz="2000" dirty="0" err="1" smtClean="0"/>
              <a:t>signIn</a:t>
            </a:r>
            <a:r>
              <a:rPr lang="en-US" sz="2000" dirty="0" smtClean="0"/>
              <a:t>() to on-click event</a:t>
            </a:r>
          </a:p>
          <a:p>
            <a:endParaRPr lang="en-US" sz="2000" dirty="0"/>
          </a:p>
          <a:p>
            <a:r>
              <a:rPr lang="en-US" sz="2000" dirty="0" err="1" smtClean="0"/>
              <a:t>ngModel</a:t>
            </a:r>
            <a:r>
              <a:rPr lang="en-US" sz="2000" dirty="0" smtClean="0"/>
              <a:t> is imported from </a:t>
            </a:r>
            <a:r>
              <a:rPr lang="en-US" sz="2000" dirty="0" err="1" smtClean="0"/>
              <a:t>FormsModule</a:t>
            </a:r>
            <a:endParaRPr lang="en-US" sz="2000" dirty="0" smtClean="0"/>
          </a:p>
        </p:txBody>
      </p:sp>
      <p:pic>
        <p:nvPicPr>
          <p:cNvPr id="7" name="Рисунок 6"/>
          <p:cNvPicPr>
            <a:picLocks noChangeAspect="1"/>
          </p:cNvPicPr>
          <p:nvPr/>
        </p:nvPicPr>
        <p:blipFill>
          <a:blip r:embed="rId2"/>
          <a:stretch>
            <a:fillRect/>
          </a:stretch>
        </p:blipFill>
        <p:spPr>
          <a:xfrm>
            <a:off x="186025" y="3331156"/>
            <a:ext cx="5319221" cy="1950889"/>
          </a:xfrm>
          <a:prstGeom prst="rect">
            <a:avLst/>
          </a:prstGeom>
        </p:spPr>
      </p:pic>
      <p:pic>
        <p:nvPicPr>
          <p:cNvPr id="8" name="Рисунок 7"/>
          <p:cNvPicPr>
            <a:picLocks noChangeAspect="1"/>
          </p:cNvPicPr>
          <p:nvPr/>
        </p:nvPicPr>
        <p:blipFill>
          <a:blip r:embed="rId3"/>
          <a:stretch>
            <a:fillRect/>
          </a:stretch>
        </p:blipFill>
        <p:spPr>
          <a:xfrm>
            <a:off x="186025" y="1677739"/>
            <a:ext cx="5075360" cy="777307"/>
          </a:xfrm>
          <a:prstGeom prst="rect">
            <a:avLst/>
          </a:prstGeom>
        </p:spPr>
      </p:pic>
      <p:sp>
        <p:nvSpPr>
          <p:cNvPr id="9" name="TextBox 8"/>
          <p:cNvSpPr txBox="1"/>
          <p:nvPr/>
        </p:nvSpPr>
        <p:spPr>
          <a:xfrm>
            <a:off x="1316501" y="5282045"/>
            <a:ext cx="2814407" cy="400110"/>
          </a:xfrm>
          <a:prstGeom prst="rect">
            <a:avLst/>
          </a:prstGeom>
          <a:noFill/>
        </p:spPr>
        <p:txBody>
          <a:bodyPr wrap="square" rtlCol="0">
            <a:spAutoFit/>
          </a:bodyPr>
          <a:lstStyle/>
          <a:p>
            <a:r>
              <a:rPr lang="en-US" sz="2000" dirty="0" smtClean="0"/>
              <a:t>login.component.html</a:t>
            </a:r>
            <a:endParaRPr lang="en-US" sz="2000" dirty="0" smtClean="0"/>
          </a:p>
        </p:txBody>
      </p:sp>
    </p:spTree>
    <p:extLst>
      <p:ext uri="{BB962C8B-B14F-4D97-AF65-F5344CB8AC3E}">
        <p14:creationId xmlns:p14="http://schemas.microsoft.com/office/powerpoint/2010/main" val="417318263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p:cNvSpPr>
            <a:spLocks noGrp="1"/>
          </p:cNvSpPr>
          <p:nvPr>
            <p:ph type="body" sz="quarter" idx="10"/>
          </p:nvPr>
        </p:nvSpPr>
        <p:spPr/>
        <p:txBody>
          <a:bodyPr/>
          <a:lstStyle/>
          <a:p>
            <a:r>
              <a:rPr lang="en-US" dirty="0" smtClean="0"/>
              <a:t>The last was done</a:t>
            </a:r>
          </a:p>
          <a:p>
            <a:r>
              <a:rPr lang="en-US" dirty="0" smtClean="0"/>
              <a:t>By Vadym </a:t>
            </a:r>
            <a:r>
              <a:rPr lang="en-US" dirty="0" err="1" smtClean="0"/>
              <a:t>Teliachiy</a:t>
            </a:r>
            <a:endParaRPr lang="en-US" dirty="0"/>
          </a:p>
        </p:txBody>
      </p:sp>
      <p:pic>
        <p:nvPicPr>
          <p:cNvPr id="1028" name="Picture 4" descr="Картинки по запросу &quot;angular memes&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98431"/>
            <a:ext cx="4588329" cy="367066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Картинки по запросу &quot;angular memes&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0"/>
            <a:ext cx="7620000" cy="6867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21398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382895" y="26126"/>
            <a:ext cx="5674019" cy="757646"/>
          </a:xfrm>
        </p:spPr>
        <p:txBody>
          <a:bodyPr/>
          <a:lstStyle/>
          <a:p>
            <a:pPr algn="ctr">
              <a:lnSpc>
                <a:spcPct val="100000"/>
              </a:lnSpc>
            </a:pPr>
            <a:r>
              <a:rPr lang="en-US" sz="4000" dirty="0" smtClean="0"/>
              <a:t>WHAT IS </a:t>
            </a:r>
            <a:r>
              <a:rPr lang="en-US" sz="4000" dirty="0" smtClean="0">
                <a:solidFill>
                  <a:srgbClr val="FF0000"/>
                </a:solidFill>
              </a:rPr>
              <a:t>ANGULAR</a:t>
            </a:r>
            <a:r>
              <a:rPr lang="en-US" sz="4000" dirty="0" smtClean="0"/>
              <a:t>?</a:t>
            </a:r>
            <a:endParaRPr lang="en-US" sz="2800" dirty="0"/>
          </a:p>
        </p:txBody>
      </p:sp>
      <p:sp>
        <p:nvSpPr>
          <p:cNvPr id="3" name="TextBox 2"/>
          <p:cNvSpPr txBox="1"/>
          <p:nvPr/>
        </p:nvSpPr>
        <p:spPr>
          <a:xfrm>
            <a:off x="490497" y="997899"/>
            <a:ext cx="6345732" cy="5016758"/>
          </a:xfrm>
          <a:prstGeom prst="rect">
            <a:avLst/>
          </a:prstGeom>
          <a:noFill/>
        </p:spPr>
        <p:txBody>
          <a:bodyPr wrap="square" rtlCol="0">
            <a:spAutoFit/>
          </a:bodyPr>
          <a:lstStyle/>
          <a:p>
            <a:r>
              <a:rPr lang="en-US" sz="2000" b="1" dirty="0"/>
              <a:t>AngularJS</a:t>
            </a:r>
            <a:r>
              <a:rPr lang="en-US" sz="2000" dirty="0"/>
              <a:t> used to be the “golden child” among JavaScript frameworks, as it was initially introduced by Google corporation in 2012. It was built with the Model-View-Controller </a:t>
            </a:r>
            <a:r>
              <a:rPr lang="en-US" sz="2000" dirty="0" smtClean="0"/>
              <a:t>concept.</a:t>
            </a:r>
          </a:p>
          <a:p>
            <a:endParaRPr lang="en-US" sz="2000" dirty="0" smtClean="0"/>
          </a:p>
          <a:p>
            <a:r>
              <a:rPr lang="en-US" sz="2000" dirty="0"/>
              <a:t>The framework, written in pure JavaScript, was intended to decouple an application’s logic from DOM manipulation, and aimed at dynamic page updates</a:t>
            </a:r>
            <a:r>
              <a:rPr lang="en-US" sz="2000" dirty="0" smtClean="0"/>
              <a:t>.</a:t>
            </a:r>
          </a:p>
          <a:p>
            <a:endParaRPr lang="en-US" sz="2000" dirty="0" smtClean="0"/>
          </a:p>
          <a:p>
            <a:r>
              <a:rPr lang="en-US" sz="2000" dirty="0"/>
              <a:t>Specifically, an interesting concept of data binding was introduced that meant automatic updates of the view whenever the model (data) changed, and vice versa. On top of that, the idea of directives was presented, which allowed inventing your own HTML tags, brought to life by JavaScript.</a:t>
            </a:r>
            <a:endParaRPr lang="en-US" sz="2000" dirty="0" smtClean="0"/>
          </a:p>
        </p:txBody>
      </p:sp>
      <p:pic>
        <p:nvPicPr>
          <p:cNvPr id="4" name="Picture 2" descr="Картинки по запросу &quot;angular&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21188" y="2172778"/>
            <a:ext cx="2667000" cy="266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00828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023859" y="0"/>
            <a:ext cx="6085306" cy="757646"/>
          </a:xfrm>
        </p:spPr>
        <p:txBody>
          <a:bodyPr/>
          <a:lstStyle/>
          <a:p>
            <a:pPr>
              <a:lnSpc>
                <a:spcPct val="100000"/>
              </a:lnSpc>
            </a:pPr>
            <a:r>
              <a:rPr lang="en-US" sz="4000" dirty="0" smtClean="0"/>
              <a:t>WHY TO USE </a:t>
            </a:r>
            <a:r>
              <a:rPr lang="en-US" sz="4000" dirty="0" smtClean="0">
                <a:solidFill>
                  <a:srgbClr val="FF0000"/>
                </a:solidFill>
              </a:rPr>
              <a:t>ANGULAR</a:t>
            </a:r>
            <a:r>
              <a:rPr lang="en-US" sz="4000" dirty="0" smtClean="0"/>
              <a:t>?</a:t>
            </a:r>
            <a:endParaRPr lang="en-US" sz="2800" dirty="0"/>
          </a:p>
        </p:txBody>
      </p:sp>
      <p:sp>
        <p:nvSpPr>
          <p:cNvPr id="3" name="TextBox 2"/>
          <p:cNvSpPr txBox="1"/>
          <p:nvPr/>
        </p:nvSpPr>
        <p:spPr>
          <a:xfrm>
            <a:off x="385578" y="757642"/>
            <a:ext cx="11361869" cy="5324535"/>
          </a:xfrm>
          <a:prstGeom prst="rect">
            <a:avLst/>
          </a:prstGeom>
          <a:noFill/>
        </p:spPr>
        <p:txBody>
          <a:bodyPr wrap="square" rtlCol="0">
            <a:spAutoFit/>
          </a:bodyPr>
          <a:lstStyle/>
          <a:p>
            <a:r>
              <a:rPr lang="en-US" sz="2000" dirty="0"/>
              <a:t>The benefits of </a:t>
            </a:r>
            <a:r>
              <a:rPr lang="en-US" sz="2000" dirty="0" smtClean="0"/>
              <a:t>Angular </a:t>
            </a:r>
            <a:r>
              <a:rPr lang="en-US" sz="2000" dirty="0"/>
              <a:t>include </a:t>
            </a:r>
            <a:r>
              <a:rPr lang="en-US" sz="2000" dirty="0" smtClean="0"/>
              <a:t>−</a:t>
            </a:r>
          </a:p>
          <a:p>
            <a:endParaRPr lang="en-US" sz="2000" dirty="0"/>
          </a:p>
          <a:p>
            <a:r>
              <a:rPr lang="en-US" sz="2000" b="1" dirty="0"/>
              <a:t>Angular presents you not only the tools but also design patterns to build your project in a maintainable way</a:t>
            </a:r>
            <a:r>
              <a:rPr lang="en-US" sz="2000" dirty="0"/>
              <a:t>. When an Angular application is crafted properly, you don’t end up with a tangle of classes and methods that are hard to modify and even harder to test. The code is structured conveniently and you won’t need to spend much time in order to understand what is going on</a:t>
            </a:r>
            <a:r>
              <a:rPr lang="en-US" sz="2000" dirty="0" smtClean="0"/>
              <a:t>.</a:t>
            </a:r>
          </a:p>
          <a:p>
            <a:endParaRPr lang="en-US" sz="2000" dirty="0"/>
          </a:p>
          <a:p>
            <a:r>
              <a:rPr lang="en-US" sz="2000" b="1" dirty="0"/>
              <a:t>It’s JavaScript, but better</a:t>
            </a:r>
            <a:r>
              <a:rPr lang="en-US" sz="2000" dirty="0"/>
              <a:t>. Angular is built with TypeScript, which in turn relies on JS ES6. You don’t need to learn a totally new language, but you still receive features like static typing, interfaces, classes, namespaces, decorators etc</a:t>
            </a:r>
            <a:r>
              <a:rPr lang="en-US" sz="2000" dirty="0" smtClean="0"/>
              <a:t>.</a:t>
            </a:r>
          </a:p>
          <a:p>
            <a:endParaRPr lang="en-US" sz="2000" dirty="0"/>
          </a:p>
          <a:p>
            <a:r>
              <a:rPr lang="en-US" sz="2000" b="1" dirty="0"/>
              <a:t>No need to reinvent the bicycle</a:t>
            </a:r>
            <a:r>
              <a:rPr lang="en-US" sz="2000" dirty="0"/>
              <a:t>. With Angular, you already have lots of tools to start crafting the application right away. You have directives to give HTML elements dynamic behavior. You can power up the forms using </a:t>
            </a:r>
            <a:r>
              <a:rPr lang="en-US" sz="2000" b="1" dirty="0" err="1"/>
              <a:t>FormControl</a:t>
            </a:r>
            <a:r>
              <a:rPr lang="en-US" sz="2000" dirty="0"/>
              <a:t> and introduce various validation rules. You may easily send asynchronous HTTP requests of various types. You can set up routing with little hassle. And there are many more goodies that Angular can offer us!</a:t>
            </a:r>
          </a:p>
        </p:txBody>
      </p:sp>
    </p:spTree>
    <p:extLst>
      <p:ext uri="{BB962C8B-B14F-4D97-AF65-F5344CB8AC3E}">
        <p14:creationId xmlns:p14="http://schemas.microsoft.com/office/powerpoint/2010/main" val="34311431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023859" y="0"/>
            <a:ext cx="6085306" cy="757646"/>
          </a:xfrm>
        </p:spPr>
        <p:txBody>
          <a:bodyPr/>
          <a:lstStyle/>
          <a:p>
            <a:pPr>
              <a:lnSpc>
                <a:spcPct val="100000"/>
              </a:lnSpc>
            </a:pPr>
            <a:r>
              <a:rPr lang="en-US" sz="4000" dirty="0" smtClean="0"/>
              <a:t>WHY TO USE </a:t>
            </a:r>
            <a:r>
              <a:rPr lang="en-US" sz="4000" dirty="0" smtClean="0">
                <a:solidFill>
                  <a:srgbClr val="FF0000"/>
                </a:solidFill>
              </a:rPr>
              <a:t>ANGULAR</a:t>
            </a:r>
            <a:r>
              <a:rPr lang="en-US" sz="4000" dirty="0" smtClean="0"/>
              <a:t>?</a:t>
            </a:r>
            <a:endParaRPr lang="en-US" sz="2800" dirty="0"/>
          </a:p>
        </p:txBody>
      </p:sp>
      <p:sp>
        <p:nvSpPr>
          <p:cNvPr id="3" name="TextBox 2"/>
          <p:cNvSpPr txBox="1"/>
          <p:nvPr/>
        </p:nvSpPr>
        <p:spPr>
          <a:xfrm>
            <a:off x="385578" y="610136"/>
            <a:ext cx="8923885" cy="6247864"/>
          </a:xfrm>
          <a:prstGeom prst="rect">
            <a:avLst/>
          </a:prstGeom>
          <a:noFill/>
        </p:spPr>
        <p:txBody>
          <a:bodyPr wrap="square" rtlCol="0">
            <a:spAutoFit/>
          </a:bodyPr>
          <a:lstStyle/>
          <a:p>
            <a:r>
              <a:rPr lang="en-US" sz="2000" dirty="0"/>
              <a:t>Components are decoupled. Angular strived to remove tight coupling between various components of the application. Injection happens in </a:t>
            </a:r>
            <a:r>
              <a:rPr lang="en-US" sz="2000" dirty="0" err="1"/>
              <a:t>NodeJS</a:t>
            </a:r>
            <a:r>
              <a:rPr lang="en-US" sz="2000" dirty="0"/>
              <a:t>-style and you may replace various components with ease</a:t>
            </a:r>
            <a:r>
              <a:rPr lang="en-US" sz="2000" dirty="0" smtClean="0"/>
              <a:t>.</a:t>
            </a:r>
          </a:p>
          <a:p>
            <a:endParaRPr lang="en-US" sz="2000" dirty="0"/>
          </a:p>
          <a:p>
            <a:r>
              <a:rPr lang="en-US" sz="2000" b="1" dirty="0"/>
              <a:t>All DOM manipulation happens where it should happen</a:t>
            </a:r>
            <a:r>
              <a:rPr lang="en-US" sz="2000" dirty="0"/>
              <a:t>. With Angular, you don’t tightly couple presentation and the application’s logic making your markup much cleaner and simpler.</a:t>
            </a:r>
          </a:p>
          <a:p>
            <a:r>
              <a:rPr lang="en-US" sz="2000" dirty="0"/>
              <a:t>Testing is at the heart. Angular is meant to be thoroughly tested and it supports both unit and end-to-end testing with tools like Jasmine and Protractor.</a:t>
            </a:r>
          </a:p>
          <a:p>
            <a:r>
              <a:rPr lang="en-US" sz="2000" dirty="0"/>
              <a:t>Angular is mobile and desktop-ready, meaning you have one framework for multiple platforms</a:t>
            </a:r>
            <a:r>
              <a:rPr lang="en-US" sz="2000" dirty="0" smtClean="0"/>
              <a:t>.</a:t>
            </a:r>
          </a:p>
          <a:p>
            <a:endParaRPr lang="en-US" sz="2000" dirty="0"/>
          </a:p>
          <a:p>
            <a:r>
              <a:rPr lang="en-US" sz="2000" b="1" dirty="0"/>
              <a:t>Angular is actively maintained and has a large community and ecosystem</a:t>
            </a:r>
            <a:r>
              <a:rPr lang="en-US" sz="2000" dirty="0"/>
              <a:t>. You can find lots of materials on this framework as well as many useful third-party tools</a:t>
            </a:r>
            <a:r>
              <a:rPr lang="en-US" sz="2000" dirty="0" smtClean="0"/>
              <a:t>.</a:t>
            </a:r>
          </a:p>
          <a:p>
            <a:endParaRPr lang="en-US" sz="2000" dirty="0"/>
          </a:p>
          <a:p>
            <a:r>
              <a:rPr lang="en-US" sz="2000" dirty="0"/>
              <a:t>So, we can say that Angular is not just a framework, but rather a platform that empowers developers to build applications for the web, mobile, and the desktop</a:t>
            </a:r>
          </a:p>
        </p:txBody>
      </p:sp>
    </p:spTree>
    <p:extLst>
      <p:ext uri="{BB962C8B-B14F-4D97-AF65-F5344CB8AC3E}">
        <p14:creationId xmlns:p14="http://schemas.microsoft.com/office/powerpoint/2010/main" val="19509305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023859" y="0"/>
            <a:ext cx="6085306" cy="757646"/>
          </a:xfrm>
        </p:spPr>
        <p:txBody>
          <a:bodyPr/>
          <a:lstStyle/>
          <a:p>
            <a:pPr algn="ctr">
              <a:lnSpc>
                <a:spcPct val="100000"/>
              </a:lnSpc>
            </a:pPr>
            <a:r>
              <a:rPr lang="en-US" sz="4000" dirty="0" smtClean="0"/>
              <a:t>MODULES</a:t>
            </a:r>
            <a:endParaRPr lang="en-US" sz="2800" dirty="0"/>
          </a:p>
        </p:txBody>
      </p:sp>
      <p:sp>
        <p:nvSpPr>
          <p:cNvPr id="3" name="TextBox 2"/>
          <p:cNvSpPr txBox="1"/>
          <p:nvPr/>
        </p:nvSpPr>
        <p:spPr>
          <a:xfrm>
            <a:off x="448331" y="637383"/>
            <a:ext cx="10963740" cy="2554545"/>
          </a:xfrm>
          <a:prstGeom prst="rect">
            <a:avLst/>
          </a:prstGeom>
          <a:noFill/>
        </p:spPr>
        <p:txBody>
          <a:bodyPr wrap="square" rtlCol="0">
            <a:spAutoFit/>
          </a:bodyPr>
          <a:lstStyle/>
          <a:p>
            <a:r>
              <a:rPr lang="en-US" sz="2000" dirty="0" smtClean="0"/>
              <a:t>Angular </a:t>
            </a:r>
            <a:r>
              <a:rPr lang="en-US" sz="2000" dirty="0" err="1"/>
              <a:t>NgModules</a:t>
            </a:r>
            <a:r>
              <a:rPr lang="en-US" sz="2000" dirty="0"/>
              <a:t> differ from and complement JavaScript (ES2015) modules. An </a:t>
            </a:r>
            <a:r>
              <a:rPr lang="en-US" sz="2000" dirty="0" err="1"/>
              <a:t>NgModule</a:t>
            </a:r>
            <a:r>
              <a:rPr lang="en-US" sz="2000" dirty="0"/>
              <a:t> declares a compilation context for a set of components that is dedicated to an application domain, a workflow, or a closely related set of capabilities. An </a:t>
            </a:r>
            <a:r>
              <a:rPr lang="en-US" sz="2000" dirty="0" err="1"/>
              <a:t>NgModule</a:t>
            </a:r>
            <a:r>
              <a:rPr lang="en-US" sz="2000" dirty="0"/>
              <a:t> can associate its components with related code, such as services, to form functional units.</a:t>
            </a:r>
          </a:p>
          <a:p>
            <a:endParaRPr lang="en-US" sz="2000" dirty="0"/>
          </a:p>
          <a:p>
            <a:r>
              <a:rPr lang="en-US" sz="2000" dirty="0"/>
              <a:t>Every Angular app has a root module, conventionally named </a:t>
            </a:r>
            <a:r>
              <a:rPr lang="en-US" sz="2000" dirty="0" err="1"/>
              <a:t>AppModule</a:t>
            </a:r>
            <a:r>
              <a:rPr lang="en-US" sz="2000" dirty="0"/>
              <a:t>, which provides the bootstrap mechanism that launches the application. An app typically contains many functional modules</a:t>
            </a:r>
            <a:r>
              <a:rPr lang="en-US" sz="2000" dirty="0" smtClean="0"/>
              <a:t>.</a:t>
            </a:r>
          </a:p>
        </p:txBody>
      </p:sp>
      <p:pic>
        <p:nvPicPr>
          <p:cNvPr id="1027" name="Picture 3" descr="Картинки по запросу &quot;angular modules&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8973" y="3551113"/>
            <a:ext cx="5980383" cy="32035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448332" y="3335128"/>
            <a:ext cx="5486304" cy="2554545"/>
          </a:xfrm>
          <a:prstGeom prst="rect">
            <a:avLst/>
          </a:prstGeom>
          <a:noFill/>
        </p:spPr>
        <p:txBody>
          <a:bodyPr wrap="square" rtlCol="0">
            <a:spAutoFit/>
          </a:bodyPr>
          <a:lstStyle/>
          <a:p>
            <a:r>
              <a:rPr lang="en-US" sz="2000" dirty="0" smtClean="0"/>
              <a:t>Organizing </a:t>
            </a:r>
            <a:r>
              <a:rPr lang="en-US" sz="2000" dirty="0"/>
              <a:t>your code into distinct functional modules helps in managing development of complex applications, and in designing for reusability. In addition, this technique lets you take advantage of lazy-loading—that is, loading modules on demand—to minimize the amount of code that needs to be loaded at startup.</a:t>
            </a:r>
          </a:p>
        </p:txBody>
      </p:sp>
    </p:spTree>
    <p:extLst>
      <p:ext uri="{BB962C8B-B14F-4D97-AF65-F5344CB8AC3E}">
        <p14:creationId xmlns:p14="http://schemas.microsoft.com/office/powerpoint/2010/main" val="1754192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023859" y="0"/>
            <a:ext cx="6085306" cy="757646"/>
          </a:xfrm>
        </p:spPr>
        <p:txBody>
          <a:bodyPr/>
          <a:lstStyle/>
          <a:p>
            <a:pPr algn="ctr">
              <a:lnSpc>
                <a:spcPct val="100000"/>
              </a:lnSpc>
            </a:pPr>
            <a:r>
              <a:rPr lang="en-US" sz="4000" dirty="0" smtClean="0"/>
              <a:t>COMPONENTS</a:t>
            </a:r>
            <a:endParaRPr lang="en-US" sz="2800" dirty="0"/>
          </a:p>
        </p:txBody>
      </p:sp>
      <p:sp>
        <p:nvSpPr>
          <p:cNvPr id="3" name="TextBox 2"/>
          <p:cNvSpPr txBox="1"/>
          <p:nvPr/>
        </p:nvSpPr>
        <p:spPr>
          <a:xfrm>
            <a:off x="448331" y="637383"/>
            <a:ext cx="10963740" cy="2031325"/>
          </a:xfrm>
          <a:prstGeom prst="rect">
            <a:avLst/>
          </a:prstGeom>
          <a:noFill/>
        </p:spPr>
        <p:txBody>
          <a:bodyPr wrap="square" rtlCol="0">
            <a:spAutoFit/>
          </a:bodyPr>
          <a:lstStyle/>
          <a:p>
            <a:r>
              <a:rPr lang="en-US" dirty="0" smtClean="0"/>
              <a:t>Every </a:t>
            </a:r>
            <a:r>
              <a:rPr lang="en-US" dirty="0"/>
              <a:t>Angular application has at least one component, the root component that connects a component hierarchy with the page document object model (DOM). Each component defines a class that contains application data and logic, and is associated with an HTML template that defines a view to be displayed in a target environment.</a:t>
            </a:r>
          </a:p>
          <a:p>
            <a:endParaRPr lang="en-US" dirty="0"/>
          </a:p>
          <a:p>
            <a:r>
              <a:rPr lang="en-US" dirty="0"/>
              <a:t>The @Component() decorator identifies the class immediately below it as a component, and provides the template and related component-specific metadata.</a:t>
            </a:r>
            <a:endParaRPr lang="en-US" dirty="0" smtClean="0"/>
          </a:p>
        </p:txBody>
      </p:sp>
      <p:sp>
        <p:nvSpPr>
          <p:cNvPr id="8" name="TextBox 7"/>
          <p:cNvSpPr txBox="1"/>
          <p:nvPr/>
        </p:nvSpPr>
        <p:spPr>
          <a:xfrm>
            <a:off x="448331" y="3082580"/>
            <a:ext cx="10963739" cy="3693319"/>
          </a:xfrm>
          <a:prstGeom prst="rect">
            <a:avLst/>
          </a:prstGeom>
          <a:noFill/>
        </p:spPr>
        <p:txBody>
          <a:bodyPr wrap="square" rtlCol="0">
            <a:spAutoFit/>
          </a:bodyPr>
          <a:lstStyle/>
          <a:p>
            <a:r>
              <a:rPr lang="en-US" dirty="0"/>
              <a:t>A template combines HTML with Angular markup that can modify HTML elements before they are displayed. Template directives provide program logic, and binding markup connects your application data and the DOM. There are two types of data binding:</a:t>
            </a:r>
          </a:p>
          <a:p>
            <a:endParaRPr lang="en-US" dirty="0"/>
          </a:p>
          <a:p>
            <a:r>
              <a:rPr lang="en-US" dirty="0"/>
              <a:t>Event binding lets your app respond to user input in the target environment by updating your application data.</a:t>
            </a:r>
          </a:p>
          <a:p>
            <a:r>
              <a:rPr lang="en-US" dirty="0"/>
              <a:t>Property binding lets you interpolate values that are computed from your application data into the HTML</a:t>
            </a:r>
            <a:r>
              <a:rPr lang="en-US" dirty="0" smtClean="0"/>
              <a:t>.</a:t>
            </a:r>
          </a:p>
          <a:p>
            <a:endParaRPr lang="en-US" dirty="0"/>
          </a:p>
          <a:p>
            <a:r>
              <a:rPr lang="en-US" dirty="0"/>
              <a:t>Before a view is displayed, Angular evaluates the directives and resolves the binding syntax in the template to modify the HTML elements and the DOM, according to your program data and logic. Angular supports two-way data binding, meaning that changes in the DOM, such as user choices, are also reflected in your program data.</a:t>
            </a:r>
          </a:p>
        </p:txBody>
      </p:sp>
      <p:sp>
        <p:nvSpPr>
          <p:cNvPr id="7" name="Заголовок 1"/>
          <p:cNvSpPr txBox="1">
            <a:spLocks/>
          </p:cNvSpPr>
          <p:nvPr/>
        </p:nvSpPr>
        <p:spPr>
          <a:xfrm>
            <a:off x="3204561" y="1911062"/>
            <a:ext cx="5723901" cy="757646"/>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2400" dirty="0"/>
              <a:t>Templates, directives, and data binding</a:t>
            </a:r>
          </a:p>
        </p:txBody>
      </p:sp>
    </p:spTree>
    <p:extLst>
      <p:ext uri="{BB962C8B-B14F-4D97-AF65-F5344CB8AC3E}">
        <p14:creationId xmlns:p14="http://schemas.microsoft.com/office/powerpoint/2010/main" val="207739484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48332" y="0"/>
            <a:ext cx="11186320" cy="757646"/>
          </a:xfrm>
        </p:spPr>
        <p:txBody>
          <a:bodyPr/>
          <a:lstStyle/>
          <a:p>
            <a:pPr algn="ctr">
              <a:lnSpc>
                <a:spcPct val="100000"/>
              </a:lnSpc>
            </a:pPr>
            <a:r>
              <a:rPr lang="en-US" sz="4000" dirty="0" smtClean="0"/>
              <a:t>SERVICES AND DEPENDENCY	 INJECTION</a:t>
            </a:r>
            <a:endParaRPr lang="en-US" sz="2800" dirty="0"/>
          </a:p>
        </p:txBody>
      </p:sp>
      <p:sp>
        <p:nvSpPr>
          <p:cNvPr id="3" name="TextBox 2"/>
          <p:cNvSpPr txBox="1"/>
          <p:nvPr/>
        </p:nvSpPr>
        <p:spPr>
          <a:xfrm>
            <a:off x="448332" y="757646"/>
            <a:ext cx="11351783" cy="2554545"/>
          </a:xfrm>
          <a:prstGeom prst="rect">
            <a:avLst/>
          </a:prstGeom>
          <a:noFill/>
        </p:spPr>
        <p:txBody>
          <a:bodyPr wrap="square" rtlCol="0">
            <a:spAutoFit/>
          </a:bodyPr>
          <a:lstStyle/>
          <a:p>
            <a:r>
              <a:rPr lang="en-US" sz="2000" dirty="0" smtClean="0"/>
              <a:t>For </a:t>
            </a:r>
            <a:r>
              <a:rPr lang="en-US" sz="2000" dirty="0"/>
              <a:t>data or logic that isn't associated with a specific view, and that you want to share across components, you create a service class. A service class definition is immediately preceded by the @Injectable() decorator. The decorator provides the metadata that allows other providers to be injected as dependencies into your class.</a:t>
            </a:r>
          </a:p>
          <a:p>
            <a:endParaRPr lang="en-US" sz="2000" dirty="0"/>
          </a:p>
          <a:p>
            <a:r>
              <a:rPr lang="en-US" sz="2000" b="1" dirty="0"/>
              <a:t>Dependency injection </a:t>
            </a:r>
            <a:r>
              <a:rPr lang="en-US" sz="2000" dirty="0"/>
              <a:t>(DI) lets you keep your component classes lean and efficient. They don't fetch data from the server, validate user input, or log directly to the console; they delegate such tasks to services.</a:t>
            </a:r>
            <a:endParaRPr lang="en-US" sz="2000" dirty="0" smtClean="0"/>
          </a:p>
        </p:txBody>
      </p:sp>
      <p:sp>
        <p:nvSpPr>
          <p:cNvPr id="8" name="TextBox 7"/>
          <p:cNvSpPr txBox="1"/>
          <p:nvPr/>
        </p:nvSpPr>
        <p:spPr>
          <a:xfrm>
            <a:off x="282867" y="3687901"/>
            <a:ext cx="11517247" cy="3170099"/>
          </a:xfrm>
          <a:prstGeom prst="rect">
            <a:avLst/>
          </a:prstGeom>
          <a:noFill/>
        </p:spPr>
        <p:txBody>
          <a:bodyPr wrap="square" rtlCol="0">
            <a:spAutoFit/>
          </a:bodyPr>
          <a:lstStyle/>
          <a:p>
            <a:r>
              <a:rPr lang="en-US" sz="2000" dirty="0" smtClean="0"/>
              <a:t>The </a:t>
            </a:r>
            <a:r>
              <a:rPr lang="en-US" sz="2000" b="1" dirty="0"/>
              <a:t>Angular Router </a:t>
            </a:r>
            <a:r>
              <a:rPr lang="en-US" sz="2000" b="1" dirty="0" err="1"/>
              <a:t>NgModule</a:t>
            </a:r>
            <a:r>
              <a:rPr lang="en-US" sz="2000" dirty="0"/>
              <a:t> provides a service that lets you define a navigation path among the different application states and view hierarchies in your app. It is modeled on the familiar browser navigation conventions:</a:t>
            </a:r>
          </a:p>
          <a:p>
            <a:endParaRPr lang="en-US" sz="2000" dirty="0"/>
          </a:p>
          <a:p>
            <a:r>
              <a:rPr lang="en-US" sz="2000" dirty="0"/>
              <a:t>Enter a URL in the address bar and the browser navigates to a corresponding page.</a:t>
            </a:r>
          </a:p>
          <a:p>
            <a:endParaRPr lang="en-US" sz="2000" dirty="0"/>
          </a:p>
          <a:p>
            <a:r>
              <a:rPr lang="en-US" sz="2000" dirty="0"/>
              <a:t>Click links on the page and the browser navigates to a new page.</a:t>
            </a:r>
          </a:p>
          <a:p>
            <a:endParaRPr lang="en-US" sz="2000" dirty="0"/>
          </a:p>
          <a:p>
            <a:r>
              <a:rPr lang="en-US" sz="2000" dirty="0"/>
              <a:t>Click the browser's back and forward buttons and the browser navigates backward and forward through the history of pages you've seen.</a:t>
            </a:r>
          </a:p>
        </p:txBody>
      </p:sp>
      <p:sp>
        <p:nvSpPr>
          <p:cNvPr id="7" name="Заголовок 1"/>
          <p:cNvSpPr txBox="1">
            <a:spLocks/>
          </p:cNvSpPr>
          <p:nvPr/>
        </p:nvSpPr>
        <p:spPr>
          <a:xfrm>
            <a:off x="3179539" y="2434282"/>
            <a:ext cx="5723901" cy="757646"/>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pPr algn="ctr"/>
            <a:r>
              <a:rPr lang="en-US" sz="2400" dirty="0" smtClean="0"/>
              <a:t>Routing</a:t>
            </a:r>
            <a:endParaRPr lang="en-US" sz="2400" dirty="0"/>
          </a:p>
        </p:txBody>
      </p:sp>
    </p:spTree>
    <p:extLst>
      <p:ext uri="{BB962C8B-B14F-4D97-AF65-F5344CB8AC3E}">
        <p14:creationId xmlns:p14="http://schemas.microsoft.com/office/powerpoint/2010/main" val="22693838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023859" y="0"/>
            <a:ext cx="6085306" cy="757646"/>
          </a:xfrm>
        </p:spPr>
        <p:txBody>
          <a:bodyPr/>
          <a:lstStyle/>
          <a:p>
            <a:pPr algn="ctr">
              <a:lnSpc>
                <a:spcPct val="100000"/>
              </a:lnSpc>
            </a:pPr>
            <a:r>
              <a:rPr lang="en-US" sz="4000" dirty="0" smtClean="0"/>
              <a:t>CONCLUSION</a:t>
            </a:r>
            <a:endParaRPr lang="en-US" sz="2800" dirty="0"/>
          </a:p>
        </p:txBody>
      </p:sp>
      <p:sp>
        <p:nvSpPr>
          <p:cNvPr id="3" name="TextBox 2"/>
          <p:cNvSpPr txBox="1"/>
          <p:nvPr/>
        </p:nvSpPr>
        <p:spPr>
          <a:xfrm>
            <a:off x="448331" y="637383"/>
            <a:ext cx="10963740" cy="707886"/>
          </a:xfrm>
          <a:prstGeom prst="rect">
            <a:avLst/>
          </a:prstGeom>
          <a:noFill/>
        </p:spPr>
        <p:txBody>
          <a:bodyPr wrap="square" rtlCol="0">
            <a:spAutoFit/>
          </a:bodyPr>
          <a:lstStyle/>
          <a:p>
            <a:r>
              <a:rPr lang="en-US" sz="2000" dirty="0" smtClean="0"/>
              <a:t>You've </a:t>
            </a:r>
            <a:r>
              <a:rPr lang="en-US" sz="2000" dirty="0"/>
              <a:t>learned the basics about the main building blocks of an Angular application. The following diagram shows how these basic pieces are related.</a:t>
            </a:r>
            <a:endParaRPr lang="en-US" sz="2000" dirty="0" smtClean="0"/>
          </a:p>
        </p:txBody>
      </p:sp>
      <p:sp>
        <p:nvSpPr>
          <p:cNvPr id="8" name="TextBox 7"/>
          <p:cNvSpPr txBox="1"/>
          <p:nvPr/>
        </p:nvSpPr>
        <p:spPr>
          <a:xfrm>
            <a:off x="561543" y="4303455"/>
            <a:ext cx="11395325" cy="2554545"/>
          </a:xfrm>
          <a:prstGeom prst="rect">
            <a:avLst/>
          </a:prstGeom>
          <a:noFill/>
        </p:spPr>
        <p:txBody>
          <a:bodyPr wrap="square" rtlCol="0">
            <a:spAutoFit/>
          </a:bodyPr>
          <a:lstStyle/>
          <a:p>
            <a:r>
              <a:rPr lang="en-US" sz="2000" dirty="0"/>
              <a:t>Together, a component and template define an Angular view.</a:t>
            </a:r>
          </a:p>
          <a:p>
            <a:endParaRPr lang="en-US" sz="2000" dirty="0"/>
          </a:p>
          <a:p>
            <a:r>
              <a:rPr lang="uk-UA" sz="2000" dirty="0" smtClean="0"/>
              <a:t>- </a:t>
            </a:r>
            <a:r>
              <a:rPr lang="en-US" sz="2000" dirty="0" smtClean="0"/>
              <a:t>A </a:t>
            </a:r>
            <a:r>
              <a:rPr lang="en-US" sz="2000" dirty="0"/>
              <a:t>decorator on a component class adds the metadata, including a pointer to the associated template.</a:t>
            </a:r>
          </a:p>
          <a:p>
            <a:r>
              <a:rPr lang="uk-UA" sz="2000" dirty="0" smtClean="0"/>
              <a:t>- </a:t>
            </a:r>
            <a:r>
              <a:rPr lang="en-US" sz="2000" dirty="0" smtClean="0"/>
              <a:t>Directives </a:t>
            </a:r>
            <a:r>
              <a:rPr lang="en-US" sz="2000" dirty="0"/>
              <a:t>and binding markup in a component's template modify views based on program data and logic.</a:t>
            </a:r>
          </a:p>
          <a:p>
            <a:r>
              <a:rPr lang="uk-UA" sz="2000" dirty="0" smtClean="0"/>
              <a:t>- </a:t>
            </a:r>
            <a:r>
              <a:rPr lang="en-US" sz="2000" dirty="0" smtClean="0"/>
              <a:t>The </a:t>
            </a:r>
            <a:r>
              <a:rPr lang="en-US" sz="2000" dirty="0"/>
              <a:t>dependency injector provides services to a component, such as the router service that lets you define navigation among views.</a:t>
            </a:r>
          </a:p>
        </p:txBody>
      </p:sp>
      <p:pic>
        <p:nvPicPr>
          <p:cNvPr id="4" name="Рисунок 3"/>
          <p:cNvPicPr>
            <a:picLocks noChangeAspect="1"/>
          </p:cNvPicPr>
          <p:nvPr/>
        </p:nvPicPr>
        <p:blipFill>
          <a:blip r:embed="rId2"/>
          <a:stretch>
            <a:fillRect/>
          </a:stretch>
        </p:blipFill>
        <p:spPr>
          <a:xfrm>
            <a:off x="3197387" y="1350324"/>
            <a:ext cx="5738250" cy="2953131"/>
          </a:xfrm>
          <a:prstGeom prst="rect">
            <a:avLst/>
          </a:prstGeom>
        </p:spPr>
      </p:pic>
    </p:spTree>
    <p:extLst>
      <p:ext uri="{BB962C8B-B14F-4D97-AF65-F5344CB8AC3E}">
        <p14:creationId xmlns:p14="http://schemas.microsoft.com/office/powerpoint/2010/main" val="2858549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18026" y="69669"/>
            <a:ext cx="5247299" cy="757646"/>
          </a:xfrm>
        </p:spPr>
        <p:txBody>
          <a:bodyPr/>
          <a:lstStyle/>
          <a:p>
            <a:pPr>
              <a:lnSpc>
                <a:spcPct val="100000"/>
              </a:lnSpc>
            </a:pPr>
            <a:r>
              <a:rPr lang="en-US" sz="4000" dirty="0" smtClean="0"/>
              <a:t>ENVIROMENT SETUP</a:t>
            </a:r>
            <a:r>
              <a:rPr lang="en-US" sz="3200" dirty="0" smtClean="0"/>
              <a:t/>
            </a:r>
            <a:br>
              <a:rPr lang="en-US" sz="3200" dirty="0" smtClean="0"/>
            </a:br>
            <a:r>
              <a:rPr lang="en-US" sz="2800" dirty="0" smtClean="0"/>
              <a:t/>
            </a:r>
            <a:br>
              <a:rPr lang="en-US" sz="2800" dirty="0" smtClean="0"/>
            </a:br>
            <a:endParaRPr lang="en-US" sz="2800" dirty="0"/>
          </a:p>
        </p:txBody>
      </p:sp>
      <p:sp>
        <p:nvSpPr>
          <p:cNvPr id="3" name="TextBox 2"/>
          <p:cNvSpPr txBox="1"/>
          <p:nvPr/>
        </p:nvSpPr>
        <p:spPr>
          <a:xfrm>
            <a:off x="490495" y="997899"/>
            <a:ext cx="8810259" cy="2554545"/>
          </a:xfrm>
          <a:prstGeom prst="rect">
            <a:avLst/>
          </a:prstGeom>
          <a:noFill/>
        </p:spPr>
        <p:txBody>
          <a:bodyPr wrap="square" rtlCol="0">
            <a:spAutoFit/>
          </a:bodyPr>
          <a:lstStyle/>
          <a:p>
            <a:r>
              <a:rPr lang="en-US" sz="2000" dirty="0" smtClean="0"/>
              <a:t>To start using Angular do several steps:</a:t>
            </a:r>
          </a:p>
          <a:p>
            <a:endParaRPr lang="en-US" sz="2000" dirty="0" smtClean="0"/>
          </a:p>
          <a:p>
            <a:r>
              <a:rPr lang="en-US" sz="2000" dirty="0" smtClean="0"/>
              <a:t>-Install Angular CLI globally</a:t>
            </a:r>
            <a:r>
              <a:rPr lang="en-US" sz="2000" dirty="0"/>
              <a:t>: </a:t>
            </a:r>
            <a:r>
              <a:rPr lang="en-US" sz="2000" b="1" dirty="0" err="1"/>
              <a:t>npm</a:t>
            </a:r>
            <a:r>
              <a:rPr lang="en-US" sz="2000" b="1" dirty="0"/>
              <a:t> install -g @</a:t>
            </a:r>
            <a:r>
              <a:rPr lang="en-US" sz="2000" b="1" dirty="0" smtClean="0"/>
              <a:t>angular/cli </a:t>
            </a:r>
          </a:p>
          <a:p>
            <a:endParaRPr lang="en-US" sz="2000" dirty="0" smtClean="0"/>
          </a:p>
          <a:p>
            <a:r>
              <a:rPr lang="en-US" sz="2000" dirty="0" smtClean="0"/>
              <a:t>-Create </a:t>
            </a:r>
            <a:r>
              <a:rPr lang="en-US" sz="2000" dirty="0"/>
              <a:t>new project</a:t>
            </a:r>
            <a:r>
              <a:rPr lang="en-US" sz="2000" dirty="0" smtClean="0"/>
              <a:t>: </a:t>
            </a:r>
            <a:r>
              <a:rPr lang="en-US" sz="2000" b="1" dirty="0" smtClean="0"/>
              <a:t>ng </a:t>
            </a:r>
            <a:r>
              <a:rPr lang="en-US" sz="2000" b="1" dirty="0"/>
              <a:t>new </a:t>
            </a:r>
            <a:r>
              <a:rPr lang="en-US" sz="2000" b="1" dirty="0" smtClean="0"/>
              <a:t>my-app </a:t>
            </a:r>
            <a:r>
              <a:rPr lang="en-US" sz="2000" dirty="0" smtClean="0"/>
              <a:t>(select all defaults)</a:t>
            </a:r>
            <a:endParaRPr lang="en-US" sz="2000" b="1" dirty="0" smtClean="0"/>
          </a:p>
          <a:p>
            <a:endParaRPr lang="en-US" sz="2000" b="1" dirty="0"/>
          </a:p>
          <a:p>
            <a:r>
              <a:rPr lang="en-US" sz="2000" dirty="0" smtClean="0"/>
              <a:t>-Run app: </a:t>
            </a:r>
            <a:r>
              <a:rPr lang="en-US" sz="2000" b="1" dirty="0"/>
              <a:t>cd </a:t>
            </a:r>
            <a:r>
              <a:rPr lang="en-US" sz="2000" b="1" dirty="0" smtClean="0"/>
              <a:t>my-app ng </a:t>
            </a:r>
            <a:r>
              <a:rPr lang="en-US" sz="2000" b="1" dirty="0"/>
              <a:t>serve </a:t>
            </a:r>
            <a:r>
              <a:rPr lang="en-US" sz="2000" b="1" dirty="0" smtClean="0"/>
              <a:t>–open</a:t>
            </a:r>
            <a:r>
              <a:rPr lang="uk-UA" sz="2000" b="1" dirty="0" smtClean="0"/>
              <a:t> </a:t>
            </a:r>
            <a:r>
              <a:rPr lang="uk-UA" sz="2000" dirty="0" smtClean="0"/>
              <a:t>(</a:t>
            </a:r>
            <a:r>
              <a:rPr lang="en-US" sz="2000" dirty="0" smtClean="0"/>
              <a:t>by default it will be on 4200 port)</a:t>
            </a:r>
            <a:endParaRPr lang="en-US" sz="2000" b="1" dirty="0" smtClean="0"/>
          </a:p>
          <a:p>
            <a:endParaRPr lang="en-US" sz="2000" b="1" dirty="0" smtClean="0"/>
          </a:p>
        </p:txBody>
      </p:sp>
      <p:pic>
        <p:nvPicPr>
          <p:cNvPr id="5" name="Рисунок 4"/>
          <p:cNvPicPr>
            <a:picLocks noChangeAspect="1"/>
          </p:cNvPicPr>
          <p:nvPr/>
        </p:nvPicPr>
        <p:blipFill>
          <a:blip r:embed="rId2"/>
          <a:stretch>
            <a:fillRect/>
          </a:stretch>
        </p:blipFill>
        <p:spPr>
          <a:xfrm>
            <a:off x="5515921" y="3552444"/>
            <a:ext cx="6141457" cy="2990762"/>
          </a:xfrm>
          <a:prstGeom prst="rect">
            <a:avLst/>
          </a:prstGeom>
        </p:spPr>
      </p:pic>
    </p:spTree>
    <p:extLst>
      <p:ext uri="{BB962C8B-B14F-4D97-AF65-F5344CB8AC3E}">
        <p14:creationId xmlns:p14="http://schemas.microsoft.com/office/powerpoint/2010/main" val="2995666358"/>
      </p:ext>
    </p:extLst>
  </p:cSld>
  <p:clrMapOvr>
    <a:masterClrMapping/>
  </p:clrMapOvr>
  <p:timing>
    <p:tnLst>
      <p:par>
        <p:cTn id="1" dur="indefinite" restart="never" nodeType="tmRoot"/>
      </p:par>
    </p:tnLst>
  </p:timing>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Custom 1">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444DEE5D-51F1-4029-8FDB-DB417F7B394A}"/>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0103479C-70CD-40C7-BA0E-A151EE336BC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3A1340B-3A1B-4156-ADE3-51DF6C2C795D}">
  <ds:schemaRef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835f28f2-30f1-4728-84d2-86d96e143488"/>
    <ds:schemaRef ds:uri="http://purl.org/dc/terms/"/>
    <ds:schemaRef ds:uri="http://schemas.openxmlformats.org/package/2006/metadata/core-properties"/>
    <ds:schemaRef ds:uri="341e6018-ac0a-4dfb-8409-db9e0d25502e"/>
    <ds:schemaRef ds:uri="http://www.w3.org/XML/1998/namespace"/>
  </ds:schemaRefs>
</ds:datastoreItem>
</file>

<file path=customXml/itemProps2.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3.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SoftServeTemplate_Black</Template>
  <TotalTime>2618</TotalTime>
  <Words>1520</Words>
  <Application>Microsoft Office PowerPoint</Application>
  <PresentationFormat>Широкоэкранный</PresentationFormat>
  <Paragraphs>125</Paragraphs>
  <Slides>18</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2</vt:i4>
      </vt:variant>
      <vt:variant>
        <vt:lpstr>Заголовки слайдов</vt:lpstr>
      </vt:variant>
      <vt:variant>
        <vt:i4>18</vt:i4>
      </vt:variant>
    </vt:vector>
  </HeadingPairs>
  <TitlesOfParts>
    <vt:vector size="24" baseType="lpstr">
      <vt:lpstr>Open Sans</vt:lpstr>
      <vt:lpstr>Arial</vt:lpstr>
      <vt:lpstr>Proxima Nova Black</vt:lpstr>
      <vt:lpstr>Calibri</vt:lpstr>
      <vt:lpstr>DARK THEME</vt:lpstr>
      <vt:lpstr>LIGHT-THEME</vt:lpstr>
      <vt:lpstr>ANGULAR </vt:lpstr>
      <vt:lpstr>WHAT IS ANGULAR?</vt:lpstr>
      <vt:lpstr>WHY TO USE ANGULAR?</vt:lpstr>
      <vt:lpstr>WHY TO USE ANGULAR?</vt:lpstr>
      <vt:lpstr>MODULES</vt:lpstr>
      <vt:lpstr>COMPONENTS</vt:lpstr>
      <vt:lpstr>SERVICES AND DEPENDENCY  INJECTION</vt:lpstr>
      <vt:lpstr>CONCLUSION</vt:lpstr>
      <vt:lpstr>ENVIROMENT SETUP  </vt:lpstr>
      <vt:lpstr>SOME ACTION</vt:lpstr>
      <vt:lpstr>WHAT I HAVE DONE</vt:lpstr>
      <vt:lpstr>CREATING COMPONENTS</vt:lpstr>
      <vt:lpstr>ADDING ROUTES</vt:lpstr>
      <vt:lpstr>VALUES</vt:lpstr>
      <vt:lpstr>ADDING ROUTES</vt:lpstr>
      <vt:lpstr>LOGIN</vt:lpstr>
      <vt:lpstr>LOGIN HTML</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Liubov Koliasa</dc:creator>
  <cp:lastModifiedBy>vadym telyachy</cp:lastModifiedBy>
  <cp:revision>106</cp:revision>
  <dcterms:created xsi:type="dcterms:W3CDTF">2018-12-11T16:43:22Z</dcterms:created>
  <dcterms:modified xsi:type="dcterms:W3CDTF">2020-03-24T00:28:21Z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